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56" r:id="rId2"/>
    <p:sldId id="366" r:id="rId3"/>
    <p:sldId id="363" r:id="rId4"/>
    <p:sldId id="370" r:id="rId5"/>
    <p:sldId id="360" r:id="rId6"/>
    <p:sldId id="365" r:id="rId7"/>
    <p:sldId id="361" r:id="rId8"/>
    <p:sldId id="369" r:id="rId9"/>
    <p:sldId id="368" r:id="rId10"/>
    <p:sldId id="367" r:id="rId11"/>
    <p:sldId id="372" r:id="rId12"/>
    <p:sldId id="384" r:id="rId13"/>
    <p:sldId id="374" r:id="rId14"/>
    <p:sldId id="377" r:id="rId15"/>
    <p:sldId id="378" r:id="rId16"/>
    <p:sldId id="379" r:id="rId17"/>
    <p:sldId id="380" r:id="rId18"/>
    <p:sldId id="381" r:id="rId19"/>
    <p:sldId id="382" r:id="rId20"/>
    <p:sldId id="383" r:id="rId21"/>
    <p:sldId id="375" r:id="rId22"/>
    <p:sldId id="376" r:id="rId23"/>
    <p:sldId id="373" r:id="rId24"/>
    <p:sldId id="371" r:id="rId25"/>
    <p:sldId id="364" r:id="rId26"/>
    <p:sldId id="296" r:id="rId27"/>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85F7"/>
    <a:srgbClr val="70BFF3"/>
    <a:srgbClr val="3333CC"/>
    <a:srgbClr val="69A8E6"/>
    <a:srgbClr val="FF822D"/>
    <a:srgbClr val="FF720F"/>
    <a:srgbClr val="050313"/>
    <a:srgbClr val="CED1D2"/>
    <a:srgbClr val="E4E6E5"/>
    <a:srgbClr val="1E44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16" autoAdjust="0"/>
    <p:restoredTop sz="67532" autoAdjust="0"/>
  </p:normalViewPr>
  <p:slideViewPr>
    <p:cSldViewPr snapToGrid="0">
      <p:cViewPr varScale="1">
        <p:scale>
          <a:sx n="222" d="100"/>
          <a:sy n="222" d="100"/>
        </p:scale>
        <p:origin x="232" y="288"/>
      </p:cViewPr>
      <p:guideLst>
        <p:guide orient="horz" pos="2160"/>
        <p:guide pos="3840"/>
      </p:guideLst>
    </p:cSldViewPr>
  </p:slideViewPr>
  <p:outlineViewPr>
    <p:cViewPr>
      <p:scale>
        <a:sx n="33" d="100"/>
        <a:sy n="33" d="100"/>
      </p:scale>
      <p:origin x="0" y="-1584"/>
    </p:cViewPr>
  </p:outlineViewPr>
  <p:notesTextViewPr>
    <p:cViewPr>
      <p:scale>
        <a:sx n="1" d="1"/>
        <a:sy n="1" d="1"/>
      </p:scale>
      <p:origin x="0" y="0"/>
    </p:cViewPr>
  </p:notesTextViewPr>
  <p:sorterViewPr>
    <p:cViewPr>
      <p:scale>
        <a:sx n="60" d="100"/>
        <a:sy n="60" d="100"/>
      </p:scale>
      <p:origin x="0" y="0"/>
    </p:cViewPr>
  </p:sorterViewPr>
  <p:notesViewPr>
    <p:cSldViewPr snapToGrid="0">
      <p:cViewPr varScale="1">
        <p:scale>
          <a:sx n="96" d="100"/>
          <a:sy n="96" d="100"/>
        </p:scale>
        <p:origin x="-2832"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tags" Target="tags/tag1.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506D753-6441-49B3-917F-720C6368FCAF}" type="datetimeFigureOut">
              <a:rPr lang="zh-CN" altLang="en-US" smtClean="0"/>
              <a:pPr/>
              <a:t>19/4/18</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781DEBE-2C13-4CD4-A098-635DAEECC023}" type="slidenum">
              <a:rPr lang="zh-CN" altLang="en-US" smtClean="0"/>
              <a:pPr/>
              <a:t>‹#›</a:t>
            </a:fld>
            <a:endParaRPr lang="zh-CN" altLang="en-US"/>
          </a:p>
        </p:txBody>
      </p:sp>
    </p:spTree>
    <p:extLst>
      <p:ext uri="{BB962C8B-B14F-4D97-AF65-F5344CB8AC3E}">
        <p14:creationId xmlns:p14="http://schemas.microsoft.com/office/powerpoint/2010/main" val="134464928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tiff>
</file>

<file path=ppt/media/image14.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895A8C-815D-475D-8190-C1571D793583}" type="datetimeFigureOut">
              <a:rPr lang="zh-CN" altLang="en-US" smtClean="0"/>
              <a:pPr/>
              <a:t>19/4/18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6071EB-4DA8-49B8-8B4E-7B0F1E5DFAB7}" type="slidenum">
              <a:rPr lang="zh-CN" altLang="en-US" smtClean="0"/>
              <a:pPr/>
              <a:t>‹#›</a:t>
            </a:fld>
            <a:endParaRPr lang="zh-CN" altLang="en-US"/>
          </a:p>
        </p:txBody>
      </p:sp>
    </p:spTree>
    <p:extLst>
      <p:ext uri="{BB962C8B-B14F-4D97-AF65-F5344CB8AC3E}">
        <p14:creationId xmlns:p14="http://schemas.microsoft.com/office/powerpoint/2010/main" val="2972276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a:t>
            </a:fld>
            <a:endParaRPr lang="zh-CN" altLang="en-US"/>
          </a:p>
        </p:txBody>
      </p:sp>
    </p:spTree>
    <p:extLst>
      <p:ext uri="{BB962C8B-B14F-4D97-AF65-F5344CB8AC3E}">
        <p14:creationId xmlns:p14="http://schemas.microsoft.com/office/powerpoint/2010/main" val="13715324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10</a:t>
            </a:fld>
            <a:endParaRPr lang="zh-CN" altLang="en-US"/>
          </a:p>
        </p:txBody>
      </p:sp>
    </p:spTree>
    <p:extLst>
      <p:ext uri="{BB962C8B-B14F-4D97-AF65-F5344CB8AC3E}">
        <p14:creationId xmlns:p14="http://schemas.microsoft.com/office/powerpoint/2010/main" val="8401770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11</a:t>
            </a:fld>
            <a:endParaRPr lang="zh-CN" altLang="en-US"/>
          </a:p>
        </p:txBody>
      </p:sp>
    </p:spTree>
    <p:extLst>
      <p:ext uri="{BB962C8B-B14F-4D97-AF65-F5344CB8AC3E}">
        <p14:creationId xmlns:p14="http://schemas.microsoft.com/office/powerpoint/2010/main" val="822310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12</a:t>
            </a:fld>
            <a:endParaRPr lang="zh-CN" altLang="en-US"/>
          </a:p>
        </p:txBody>
      </p:sp>
    </p:spTree>
    <p:extLst>
      <p:ext uri="{BB962C8B-B14F-4D97-AF65-F5344CB8AC3E}">
        <p14:creationId xmlns:p14="http://schemas.microsoft.com/office/powerpoint/2010/main" val="6341648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13</a:t>
            </a:fld>
            <a:endParaRPr lang="zh-CN" altLang="en-US"/>
          </a:p>
        </p:txBody>
      </p:sp>
    </p:spTree>
    <p:extLst>
      <p:ext uri="{BB962C8B-B14F-4D97-AF65-F5344CB8AC3E}">
        <p14:creationId xmlns:p14="http://schemas.microsoft.com/office/powerpoint/2010/main" val="827321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14</a:t>
            </a:fld>
            <a:endParaRPr lang="zh-CN" altLang="en-US"/>
          </a:p>
        </p:txBody>
      </p:sp>
    </p:spTree>
    <p:extLst>
      <p:ext uri="{BB962C8B-B14F-4D97-AF65-F5344CB8AC3E}">
        <p14:creationId xmlns:p14="http://schemas.microsoft.com/office/powerpoint/2010/main" val="9205444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15</a:t>
            </a:fld>
            <a:endParaRPr lang="zh-CN" altLang="en-US"/>
          </a:p>
        </p:txBody>
      </p:sp>
    </p:spTree>
    <p:extLst>
      <p:ext uri="{BB962C8B-B14F-4D97-AF65-F5344CB8AC3E}">
        <p14:creationId xmlns:p14="http://schemas.microsoft.com/office/powerpoint/2010/main" val="8869488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16</a:t>
            </a:fld>
            <a:endParaRPr lang="zh-CN" altLang="en-US"/>
          </a:p>
        </p:txBody>
      </p:sp>
    </p:spTree>
    <p:extLst>
      <p:ext uri="{BB962C8B-B14F-4D97-AF65-F5344CB8AC3E}">
        <p14:creationId xmlns:p14="http://schemas.microsoft.com/office/powerpoint/2010/main" val="5256689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17</a:t>
            </a:fld>
            <a:endParaRPr lang="zh-CN" altLang="en-US"/>
          </a:p>
        </p:txBody>
      </p:sp>
    </p:spTree>
    <p:extLst>
      <p:ext uri="{BB962C8B-B14F-4D97-AF65-F5344CB8AC3E}">
        <p14:creationId xmlns:p14="http://schemas.microsoft.com/office/powerpoint/2010/main" val="4565614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18</a:t>
            </a:fld>
            <a:endParaRPr lang="zh-CN" altLang="en-US"/>
          </a:p>
        </p:txBody>
      </p:sp>
    </p:spTree>
    <p:extLst>
      <p:ext uri="{BB962C8B-B14F-4D97-AF65-F5344CB8AC3E}">
        <p14:creationId xmlns:p14="http://schemas.microsoft.com/office/powerpoint/2010/main" val="600306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19</a:t>
            </a:fld>
            <a:endParaRPr lang="zh-CN" altLang="en-US"/>
          </a:p>
        </p:txBody>
      </p:sp>
    </p:spTree>
    <p:extLst>
      <p:ext uri="{BB962C8B-B14F-4D97-AF65-F5344CB8AC3E}">
        <p14:creationId xmlns:p14="http://schemas.microsoft.com/office/powerpoint/2010/main" val="379740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2</a:t>
            </a:fld>
            <a:endParaRPr lang="zh-CN" altLang="en-US"/>
          </a:p>
        </p:txBody>
      </p:sp>
    </p:spTree>
    <p:extLst>
      <p:ext uri="{BB962C8B-B14F-4D97-AF65-F5344CB8AC3E}">
        <p14:creationId xmlns:p14="http://schemas.microsoft.com/office/powerpoint/2010/main" val="16965936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20</a:t>
            </a:fld>
            <a:endParaRPr lang="zh-CN" altLang="en-US"/>
          </a:p>
        </p:txBody>
      </p:sp>
    </p:spTree>
    <p:extLst>
      <p:ext uri="{BB962C8B-B14F-4D97-AF65-F5344CB8AC3E}">
        <p14:creationId xmlns:p14="http://schemas.microsoft.com/office/powerpoint/2010/main" val="6901032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21</a:t>
            </a:fld>
            <a:endParaRPr lang="zh-CN" altLang="en-US"/>
          </a:p>
        </p:txBody>
      </p:sp>
    </p:spTree>
    <p:extLst>
      <p:ext uri="{BB962C8B-B14F-4D97-AF65-F5344CB8AC3E}">
        <p14:creationId xmlns:p14="http://schemas.microsoft.com/office/powerpoint/2010/main" val="10537614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22</a:t>
            </a:fld>
            <a:endParaRPr lang="zh-CN" altLang="en-US"/>
          </a:p>
        </p:txBody>
      </p:sp>
    </p:spTree>
    <p:extLst>
      <p:ext uri="{BB962C8B-B14F-4D97-AF65-F5344CB8AC3E}">
        <p14:creationId xmlns:p14="http://schemas.microsoft.com/office/powerpoint/2010/main" val="1405819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23</a:t>
            </a:fld>
            <a:endParaRPr lang="zh-CN" altLang="en-US"/>
          </a:p>
        </p:txBody>
      </p:sp>
    </p:spTree>
    <p:extLst>
      <p:ext uri="{BB962C8B-B14F-4D97-AF65-F5344CB8AC3E}">
        <p14:creationId xmlns:p14="http://schemas.microsoft.com/office/powerpoint/2010/main" val="1043375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24</a:t>
            </a:fld>
            <a:endParaRPr lang="zh-CN" altLang="en-US"/>
          </a:p>
        </p:txBody>
      </p:sp>
    </p:spTree>
    <p:extLst>
      <p:ext uri="{BB962C8B-B14F-4D97-AF65-F5344CB8AC3E}">
        <p14:creationId xmlns:p14="http://schemas.microsoft.com/office/powerpoint/2010/main" val="2200309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25</a:t>
            </a:fld>
            <a:endParaRPr lang="zh-CN" altLang="en-US"/>
          </a:p>
        </p:txBody>
      </p:sp>
    </p:spTree>
    <p:extLst>
      <p:ext uri="{BB962C8B-B14F-4D97-AF65-F5344CB8AC3E}">
        <p14:creationId xmlns:p14="http://schemas.microsoft.com/office/powerpoint/2010/main" val="31183191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26</a:t>
            </a:fld>
            <a:endParaRPr lang="zh-CN" altLang="en-US"/>
          </a:p>
        </p:txBody>
      </p:sp>
    </p:spTree>
    <p:extLst>
      <p:ext uri="{BB962C8B-B14F-4D97-AF65-F5344CB8AC3E}">
        <p14:creationId xmlns:p14="http://schemas.microsoft.com/office/powerpoint/2010/main" val="1037999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3</a:t>
            </a:fld>
            <a:endParaRPr lang="zh-CN" altLang="en-US"/>
          </a:p>
        </p:txBody>
      </p:sp>
    </p:spTree>
    <p:extLst>
      <p:ext uri="{BB962C8B-B14F-4D97-AF65-F5344CB8AC3E}">
        <p14:creationId xmlns:p14="http://schemas.microsoft.com/office/powerpoint/2010/main" val="1874684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4</a:t>
            </a:fld>
            <a:endParaRPr lang="zh-CN" altLang="en-US"/>
          </a:p>
        </p:txBody>
      </p:sp>
    </p:spTree>
    <p:extLst>
      <p:ext uri="{BB962C8B-B14F-4D97-AF65-F5344CB8AC3E}">
        <p14:creationId xmlns:p14="http://schemas.microsoft.com/office/powerpoint/2010/main" val="1973950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5</a:t>
            </a:fld>
            <a:endParaRPr lang="zh-CN" altLang="en-US"/>
          </a:p>
        </p:txBody>
      </p:sp>
    </p:spTree>
    <p:extLst>
      <p:ext uri="{BB962C8B-B14F-4D97-AF65-F5344CB8AC3E}">
        <p14:creationId xmlns:p14="http://schemas.microsoft.com/office/powerpoint/2010/main" val="3822173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6</a:t>
            </a:fld>
            <a:endParaRPr lang="zh-CN" altLang="en-US"/>
          </a:p>
        </p:txBody>
      </p:sp>
    </p:spTree>
    <p:extLst>
      <p:ext uri="{BB962C8B-B14F-4D97-AF65-F5344CB8AC3E}">
        <p14:creationId xmlns:p14="http://schemas.microsoft.com/office/powerpoint/2010/main" val="1939718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7</a:t>
            </a:fld>
            <a:endParaRPr lang="zh-CN" altLang="en-US"/>
          </a:p>
        </p:txBody>
      </p:sp>
    </p:spTree>
    <p:extLst>
      <p:ext uri="{BB962C8B-B14F-4D97-AF65-F5344CB8AC3E}">
        <p14:creationId xmlns:p14="http://schemas.microsoft.com/office/powerpoint/2010/main" val="2746726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8</a:t>
            </a:fld>
            <a:endParaRPr lang="zh-CN" altLang="en-US"/>
          </a:p>
        </p:txBody>
      </p:sp>
    </p:spTree>
    <p:extLst>
      <p:ext uri="{BB962C8B-B14F-4D97-AF65-F5344CB8AC3E}">
        <p14:creationId xmlns:p14="http://schemas.microsoft.com/office/powerpoint/2010/main" val="8947535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071EB-4DA8-49B8-8B4E-7B0F1E5DFAB7}" type="slidenum">
              <a:rPr lang="zh-CN" altLang="en-US" smtClean="0"/>
              <a:pPr/>
              <a:t>9</a:t>
            </a:fld>
            <a:endParaRPr lang="zh-CN" altLang="en-US"/>
          </a:p>
        </p:txBody>
      </p:sp>
    </p:spTree>
    <p:extLst>
      <p:ext uri="{BB962C8B-B14F-4D97-AF65-F5344CB8AC3E}">
        <p14:creationId xmlns:p14="http://schemas.microsoft.com/office/powerpoint/2010/main" val="182368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84844" y="340406"/>
            <a:ext cx="8327144" cy="519064"/>
          </a:xfrm>
          <a:prstGeom prst="rect">
            <a:avLst/>
          </a:prstGeom>
        </p:spPr>
        <p:txBody>
          <a:bodyPr anchor="ctr" anchorCtr="0"/>
          <a:lstStyle>
            <a:lvl1pPr>
              <a:defRPr sz="2800">
                <a:solidFill>
                  <a:schemeClr val="tx1">
                    <a:lumMod val="50000"/>
                    <a:lumOff val="50000"/>
                  </a:schemeClr>
                </a:solidFill>
              </a:defRPr>
            </a:lvl1pPr>
          </a:lstStyle>
          <a:p>
            <a:r>
              <a:rPr lang="zh-CN" altLang="en-US" dirty="0" smtClean="0"/>
              <a:t>单击此处编辑母版标题样式</a:t>
            </a:r>
            <a:endParaRPr lang="zh-CN" altLang="en-US" dirty="0"/>
          </a:p>
        </p:txBody>
      </p:sp>
      <p:cxnSp>
        <p:nvCxnSpPr>
          <p:cNvPr id="17" name="直接连接符 16"/>
          <p:cNvCxnSpPr/>
          <p:nvPr userDrawn="1"/>
        </p:nvCxnSpPr>
        <p:spPr>
          <a:xfrm>
            <a:off x="0" y="1172407"/>
            <a:ext cx="12192000" cy="0"/>
          </a:xfrm>
          <a:prstGeom prst="line">
            <a:avLst/>
          </a:prstGeom>
          <a:ln w="19050">
            <a:solidFill>
              <a:srgbClr val="4E85F7"/>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nvCxnSpPr>
        <p:spPr>
          <a:xfrm flipV="1">
            <a:off x="-3537" y="1089212"/>
            <a:ext cx="8878596" cy="57"/>
          </a:xfrm>
          <a:prstGeom prst="line">
            <a:avLst/>
          </a:prstGeom>
          <a:ln w="19050">
            <a:solidFill>
              <a:srgbClr val="4E85F7"/>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userDrawn="1"/>
        </p:nvPicPr>
        <p:blipFill>
          <a:blip r:embed="rId2"/>
          <a:stretch>
            <a:fillRect/>
          </a:stretch>
        </p:blipFill>
        <p:spPr>
          <a:xfrm>
            <a:off x="8988912" y="85649"/>
            <a:ext cx="2923688" cy="1020347"/>
          </a:xfrm>
          <a:prstGeom prst="rect">
            <a:avLst/>
          </a:prstGeom>
        </p:spPr>
      </p:pic>
    </p:spTree>
    <p:extLst>
      <p:ext uri="{BB962C8B-B14F-4D97-AF65-F5344CB8AC3E}">
        <p14:creationId xmlns:p14="http://schemas.microsoft.com/office/powerpoint/2010/main" val="296009981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603384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1595503"/>
      </p:ext>
    </p:extLst>
  </p:cSld>
  <p:clrMap bg1="lt1" tx1="dk1" bg2="lt2" tx2="dk2" accent1="accent1" accent2="accent2" accent3="accent3" accent4="accent4" accent5="accent5" accent6="accent6" hlink="hlink" folHlink="folHlink"/>
  <p:sldLayoutIdLst>
    <p:sldLayoutId id="2147483654" r:id="rId1"/>
    <p:sldLayoutId id="2147483655" r:id="rId2"/>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5"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github.com/Netflix/Hystrix/wiki/Opera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ReactiveX/RxJava" TargetMode="External"/><Relationship Id="rId4" Type="http://schemas.openxmlformats.org/officeDocument/2006/relationships/hyperlink" Target="https://mcxiaoke.gitbooks.io/rxdocs/content/" TargetMode="External"/><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resilience4j/resilience4j" TargetMode="External"/><Relationship Id="rId4" Type="http://schemas.openxmlformats.org/officeDocument/2006/relationships/hyperlink" Target="https://github.com/alibaba/Sentinel" TargetMode="External"/><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3.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4.tiff"/></Relationships>
</file>

<file path=ppt/slides/_rels/slide3.xml.rels><?xml version="1.0" encoding="UTF-8" standalone="yes"?>
<Relationships xmlns="http://schemas.openxmlformats.org/package/2006/relationships"><Relationship Id="rId3" Type="http://schemas.openxmlformats.org/officeDocument/2006/relationships/hyperlink" Target="https://martinfowler.com/bliki/CircuitBreaker.html" TargetMode="External"/><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github.com/Netflix/Hystrix/wiki"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github.com/Netflix/Hystrix/wiki/How-it-Work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4" descr="C:\Users\MDG\Desktop\552cbe3093a41.jpg"/>
          <p:cNvPicPr>
            <a:picLocks noChangeAspect="1" noChangeArrowheads="1"/>
          </p:cNvPicPr>
          <p:nvPr/>
        </p:nvPicPr>
        <p:blipFill rotWithShape="1">
          <a:blip r:embed="rId3" cstate="emai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1" name="矩形 10"/>
          <p:cNvSpPr/>
          <p:nvPr/>
        </p:nvSpPr>
        <p:spPr>
          <a:xfrm>
            <a:off x="0" y="1796124"/>
            <a:ext cx="12192000" cy="3677880"/>
          </a:xfrm>
          <a:prstGeom prst="rect">
            <a:avLst/>
          </a:prstGeom>
          <a:solidFill>
            <a:srgbClr val="4E85F7">
              <a:alpha val="6549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190068" y="1942295"/>
            <a:ext cx="9811864" cy="2846966"/>
            <a:chOff x="1014412" y="1813297"/>
            <a:chExt cx="9811864" cy="2846966"/>
          </a:xfrm>
        </p:grpSpPr>
        <p:sp>
          <p:nvSpPr>
            <p:cNvPr id="14" name="文本框 7"/>
            <p:cNvSpPr txBox="1"/>
            <p:nvPr/>
          </p:nvSpPr>
          <p:spPr>
            <a:xfrm>
              <a:off x="1014412" y="1813297"/>
              <a:ext cx="9811864" cy="1661993"/>
            </a:xfrm>
            <a:prstGeom prst="rect">
              <a:avLst/>
            </a:prstGeom>
            <a:noFill/>
          </p:spPr>
          <p:txBody>
            <a:bodyPr wrap="square" rtlCol="0">
              <a:spAutoFit/>
            </a:bodyPr>
            <a:lstStyle/>
            <a:p>
              <a:pPr algn="ctr">
                <a:lnSpc>
                  <a:spcPct val="150000"/>
                </a:lnSpc>
              </a:pPr>
              <a:r>
                <a:rPr kumimoji="1" lang="en-US" altLang="zh-CN" sz="4400" dirty="0" err="1" smtClean="0">
                  <a:solidFill>
                    <a:schemeClr val="bg1"/>
                  </a:solidFill>
                  <a:latin typeface="Microsoft YaHei" charset="0"/>
                  <a:ea typeface="Microsoft YaHei" charset="0"/>
                  <a:cs typeface="Microsoft YaHei" charset="0"/>
                </a:rPr>
                <a:t>Hystrix</a:t>
              </a:r>
              <a:r>
                <a:rPr kumimoji="1" lang="zh-CN" altLang="en-US" sz="4400" dirty="0" smtClean="0">
                  <a:solidFill>
                    <a:schemeClr val="bg1"/>
                  </a:solidFill>
                  <a:latin typeface="Microsoft YaHei" charset="0"/>
                  <a:ea typeface="Microsoft YaHei" charset="0"/>
                  <a:cs typeface="Microsoft YaHei" charset="0"/>
                </a:rPr>
                <a:t>技术分享</a:t>
              </a:r>
              <a:endParaRPr kumimoji="1" lang="en-US" altLang="zh-CN" sz="4400" dirty="0" smtClean="0">
                <a:solidFill>
                  <a:schemeClr val="bg1"/>
                </a:solidFill>
                <a:latin typeface="Microsoft YaHei" charset="0"/>
                <a:ea typeface="Microsoft YaHei" charset="0"/>
                <a:cs typeface="Microsoft YaHei" charset="0"/>
              </a:endParaRPr>
            </a:p>
            <a:p>
              <a:pPr algn="ctr">
                <a:lnSpc>
                  <a:spcPct val="150000"/>
                </a:lnSpc>
              </a:pPr>
              <a:r>
                <a:rPr kumimoji="1" lang="en-US" altLang="zh-CN" sz="2400" dirty="0" smtClean="0">
                  <a:solidFill>
                    <a:schemeClr val="bg1"/>
                  </a:solidFill>
                  <a:latin typeface="Microsoft YaHei" charset="0"/>
                  <a:ea typeface="Microsoft YaHei" charset="0"/>
                  <a:cs typeface="Microsoft YaHei" charset="0"/>
                </a:rPr>
                <a:t>2019</a:t>
              </a:r>
              <a:r>
                <a:rPr kumimoji="1" lang="zh-CN" altLang="en-US" sz="2400" dirty="0" smtClean="0">
                  <a:solidFill>
                    <a:schemeClr val="bg1"/>
                  </a:solidFill>
                  <a:latin typeface="Microsoft YaHei" charset="0"/>
                  <a:ea typeface="Microsoft YaHei" charset="0"/>
                  <a:cs typeface="Microsoft YaHei" charset="0"/>
                </a:rPr>
                <a:t>年</a:t>
              </a:r>
              <a:r>
                <a:rPr kumimoji="1" lang="en-US" altLang="zh-CN" sz="2400" dirty="0" smtClean="0">
                  <a:solidFill>
                    <a:schemeClr val="bg1"/>
                  </a:solidFill>
                  <a:latin typeface="Microsoft YaHei" charset="0"/>
                  <a:ea typeface="Microsoft YaHei" charset="0"/>
                  <a:cs typeface="Microsoft YaHei" charset="0"/>
                </a:rPr>
                <a:t>4</a:t>
              </a:r>
              <a:r>
                <a:rPr kumimoji="1" lang="zh-CN" altLang="en-US" sz="2400" dirty="0" smtClean="0">
                  <a:solidFill>
                    <a:schemeClr val="bg1"/>
                  </a:solidFill>
                  <a:latin typeface="Microsoft YaHei" charset="0"/>
                  <a:ea typeface="Microsoft YaHei" charset="0"/>
                  <a:cs typeface="Microsoft YaHei" charset="0"/>
                </a:rPr>
                <a:t>月</a:t>
              </a:r>
              <a:endParaRPr kumimoji="1" lang="en-US" altLang="zh-CN" sz="2400" dirty="0" smtClean="0">
                <a:solidFill>
                  <a:schemeClr val="bg1"/>
                </a:solidFill>
                <a:latin typeface="Microsoft YaHei" charset="0"/>
                <a:ea typeface="Microsoft YaHei" charset="0"/>
                <a:cs typeface="Microsoft YaHei" charset="0"/>
              </a:endParaRPr>
            </a:p>
          </p:txBody>
        </p:sp>
        <p:sp>
          <p:nvSpPr>
            <p:cNvPr id="15" name="文本框 1"/>
            <p:cNvSpPr txBox="1"/>
            <p:nvPr/>
          </p:nvSpPr>
          <p:spPr>
            <a:xfrm>
              <a:off x="1014412" y="4152432"/>
              <a:ext cx="9811864" cy="507831"/>
            </a:xfrm>
            <a:prstGeom prst="rect">
              <a:avLst/>
            </a:prstGeom>
            <a:noFill/>
          </p:spPr>
          <p:txBody>
            <a:bodyPr wrap="square" rtlCol="0">
              <a:spAutoFit/>
            </a:bodyPr>
            <a:lstStyle/>
            <a:p>
              <a:pPr algn="ctr">
                <a:lnSpc>
                  <a:spcPct val="150000"/>
                </a:lnSpc>
              </a:pPr>
              <a:endParaRPr kumimoji="1" lang="zh-CN" altLang="en-US" dirty="0">
                <a:solidFill>
                  <a:schemeClr val="bg1"/>
                </a:solidFill>
                <a:latin typeface="Microsoft YaHei" charset="0"/>
                <a:ea typeface="Microsoft YaHei" charset="0"/>
                <a:cs typeface="Microsoft YaHei" charset="0"/>
              </a:endParaRPr>
            </a:p>
          </p:txBody>
        </p:sp>
        <p:cxnSp>
          <p:nvCxnSpPr>
            <p:cNvPr id="16" name="直接连接符 15"/>
            <p:cNvCxnSpPr/>
            <p:nvPr/>
          </p:nvCxnSpPr>
          <p:spPr>
            <a:xfrm>
              <a:off x="1014413" y="3942128"/>
              <a:ext cx="981186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014413" y="3870692"/>
              <a:ext cx="981186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36417" y="-957523"/>
            <a:ext cx="3650701" cy="3650701"/>
          </a:xfrm>
          <a:prstGeom prst="rect">
            <a:avLst/>
          </a:prstGeom>
        </p:spPr>
      </p:pic>
    </p:spTree>
    <p:extLst>
      <p:ext uri="{BB962C8B-B14F-4D97-AF65-F5344CB8AC3E}">
        <p14:creationId xmlns:p14="http://schemas.microsoft.com/office/powerpoint/2010/main" val="1349382433"/>
      </p:ext>
    </p:extLst>
  </p:cSld>
  <p:clrMapOvr>
    <a:masterClrMapping/>
  </p:clrMapOvr>
  <p:transition spd="slow">
    <p:checker/>
  </p:transition>
  <p:timing>
    <p:tnLst>
      <p:par>
        <p:cTn id="1" dur="indefinite" restart="never" nodeType="tmRoot"/>
      </p:par>
    </p:tnLst>
  </p:timing>
  <p:extLst mod="1">
    <p:ext uri="{E180D4A7-C9FB-4DFB-919C-405C955672EB}">
      <p14:showEvtLst xmlns:p14="http://schemas.microsoft.com/office/powerpoint/2010/main">
        <p14:playEvt time="0" objId="3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invoke</a:t>
            </a:r>
            <a:endParaRPr lang="zh-CN" altLang="en-US" dirty="0">
              <a:solidFill>
                <a:srgbClr val="050313"/>
              </a:solidFill>
            </a:endParaRPr>
          </a:p>
        </p:txBody>
      </p:sp>
      <p:pic>
        <p:nvPicPr>
          <p:cNvPr id="3" name="图片 2"/>
          <p:cNvPicPr>
            <a:picLocks noChangeAspect="1"/>
          </p:cNvPicPr>
          <p:nvPr/>
        </p:nvPicPr>
        <p:blipFill>
          <a:blip r:embed="rId3"/>
          <a:stretch>
            <a:fillRect/>
          </a:stretch>
        </p:blipFill>
        <p:spPr>
          <a:xfrm>
            <a:off x="129702" y="1478603"/>
            <a:ext cx="11308585" cy="5525715"/>
          </a:xfrm>
          <a:prstGeom prst="rect">
            <a:avLst/>
          </a:prstGeom>
        </p:spPr>
      </p:pic>
    </p:spTree>
    <p:extLst>
      <p:ext uri="{BB962C8B-B14F-4D97-AF65-F5344CB8AC3E}">
        <p14:creationId xmlns:p14="http://schemas.microsoft.com/office/powerpoint/2010/main" val="1487457447"/>
      </p:ext>
    </p:extLst>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monitor</a:t>
            </a:r>
            <a:endParaRPr lang="zh-CN" altLang="en-US" dirty="0">
              <a:solidFill>
                <a:srgbClr val="050313"/>
              </a:solidFill>
            </a:endParaRPr>
          </a:p>
        </p:txBody>
      </p:sp>
      <p:sp>
        <p:nvSpPr>
          <p:cNvPr id="6" name="文本框 5"/>
          <p:cNvSpPr txBox="1"/>
          <p:nvPr/>
        </p:nvSpPr>
        <p:spPr>
          <a:xfrm>
            <a:off x="619878" y="2286061"/>
            <a:ext cx="5121915" cy="369332"/>
          </a:xfrm>
          <a:prstGeom prst="rect">
            <a:avLst/>
          </a:prstGeom>
          <a:noFill/>
        </p:spPr>
        <p:txBody>
          <a:bodyPr wrap="none" rtlCol="0">
            <a:spAutoFit/>
          </a:bodyPr>
          <a:lstStyle/>
          <a:p>
            <a:r>
              <a:rPr lang="en-US" altLang="zh-CN" dirty="0" smtClean="0">
                <a:hlinkClick r:id="rId3"/>
              </a:rPr>
              <a:t>https</a:t>
            </a:r>
            <a:r>
              <a:rPr lang="en-US" altLang="zh-CN" dirty="0">
                <a:hlinkClick r:id="rId3"/>
              </a:rPr>
              <a:t>://github.com/Netflix/Hystrix/wiki/Operations</a:t>
            </a:r>
            <a:endParaRPr kumimoji="1" lang="zh-CN" altLang="en-US" dirty="0"/>
          </a:p>
        </p:txBody>
      </p:sp>
      <p:sp>
        <p:nvSpPr>
          <p:cNvPr id="8" name="文本框 7"/>
          <p:cNvSpPr txBox="1"/>
          <p:nvPr/>
        </p:nvSpPr>
        <p:spPr>
          <a:xfrm>
            <a:off x="817123" y="3326860"/>
            <a:ext cx="1107996" cy="646331"/>
          </a:xfrm>
          <a:prstGeom prst="rect">
            <a:avLst/>
          </a:prstGeom>
          <a:noFill/>
        </p:spPr>
        <p:txBody>
          <a:bodyPr wrap="none" rtlCol="0">
            <a:spAutoFit/>
          </a:bodyPr>
          <a:lstStyle/>
          <a:p>
            <a:r>
              <a:rPr kumimoji="1" lang="zh-CN" altLang="en-US" dirty="0"/>
              <a:t>演示监控</a:t>
            </a:r>
            <a:endParaRPr kumimoji="1" lang="en-US" altLang="zh-CN" dirty="0"/>
          </a:p>
          <a:p>
            <a:endParaRPr kumimoji="1" lang="zh-CN" altLang="en-US" dirty="0"/>
          </a:p>
        </p:txBody>
      </p:sp>
    </p:spTree>
    <p:extLst>
      <p:ext uri="{BB962C8B-B14F-4D97-AF65-F5344CB8AC3E}">
        <p14:creationId xmlns:p14="http://schemas.microsoft.com/office/powerpoint/2010/main" val="1469268560"/>
      </p:ext>
    </p:extLst>
  </p:cSld>
  <p:clrMapOvr>
    <a:masterClrMapping/>
  </p:clrMapOvr>
  <p:transition spd="slow">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source</a:t>
            </a:r>
            <a:endParaRPr lang="zh-CN" altLang="en-US" dirty="0">
              <a:solidFill>
                <a:srgbClr val="050313"/>
              </a:solidFill>
            </a:endParaRPr>
          </a:p>
        </p:txBody>
      </p:sp>
      <p:sp>
        <p:nvSpPr>
          <p:cNvPr id="3" name="文本框 2"/>
          <p:cNvSpPr txBox="1"/>
          <p:nvPr/>
        </p:nvSpPr>
        <p:spPr>
          <a:xfrm>
            <a:off x="1127185" y="1880558"/>
            <a:ext cx="2598788" cy="646331"/>
          </a:xfrm>
          <a:prstGeom prst="rect">
            <a:avLst/>
          </a:prstGeom>
          <a:noFill/>
        </p:spPr>
        <p:txBody>
          <a:bodyPr wrap="none" rtlCol="0">
            <a:spAutoFit/>
          </a:bodyPr>
          <a:lstStyle/>
          <a:p>
            <a:r>
              <a:rPr lang="en-US" altLang="zh-CN" dirty="0"/>
              <a:t>@</a:t>
            </a:r>
            <a:r>
              <a:rPr lang="en-US" altLang="zh-CN" dirty="0" err="1"/>
              <a:t>EnableCircuitBreaker</a:t>
            </a:r>
            <a:endParaRPr lang="en-US" altLang="zh-CN" dirty="0"/>
          </a:p>
          <a:p>
            <a:endParaRPr kumimoji="1" lang="zh-CN" altLang="en-US" dirty="0"/>
          </a:p>
        </p:txBody>
      </p:sp>
      <p:sp>
        <p:nvSpPr>
          <p:cNvPr id="7" name="文本框 6"/>
          <p:cNvSpPr txBox="1"/>
          <p:nvPr/>
        </p:nvSpPr>
        <p:spPr>
          <a:xfrm>
            <a:off x="1199746" y="2691319"/>
            <a:ext cx="3865161" cy="646331"/>
          </a:xfrm>
          <a:prstGeom prst="rect">
            <a:avLst/>
          </a:prstGeom>
          <a:noFill/>
        </p:spPr>
        <p:txBody>
          <a:bodyPr wrap="none" rtlCol="0">
            <a:spAutoFit/>
          </a:bodyPr>
          <a:lstStyle/>
          <a:p>
            <a:r>
              <a:rPr lang="en-US" altLang="zh-CN" dirty="0" err="1"/>
              <a:t>EnableCircuitBreakerImportSelector</a:t>
            </a:r>
            <a:endParaRPr lang="en-US" altLang="zh-CN" dirty="0"/>
          </a:p>
          <a:p>
            <a:endParaRPr kumimoji="1" lang="zh-CN" altLang="en-US" dirty="0"/>
          </a:p>
        </p:txBody>
      </p:sp>
      <p:sp>
        <p:nvSpPr>
          <p:cNvPr id="8" name="文本框 7"/>
          <p:cNvSpPr txBox="1"/>
          <p:nvPr/>
        </p:nvSpPr>
        <p:spPr>
          <a:xfrm>
            <a:off x="1270278" y="3712407"/>
            <a:ext cx="3724096" cy="646331"/>
          </a:xfrm>
          <a:prstGeom prst="rect">
            <a:avLst/>
          </a:prstGeom>
          <a:noFill/>
        </p:spPr>
        <p:txBody>
          <a:bodyPr wrap="none" rtlCol="0">
            <a:spAutoFit/>
          </a:bodyPr>
          <a:lstStyle/>
          <a:p>
            <a:r>
              <a:rPr lang="en-US" altLang="zh-CN" dirty="0" err="1"/>
              <a:t>HystrixCircuitBreakerConfiguration</a:t>
            </a:r>
            <a:endParaRPr lang="en-US" altLang="zh-CN" dirty="0"/>
          </a:p>
          <a:p>
            <a:endParaRPr kumimoji="1" lang="zh-CN" altLang="en-US" dirty="0"/>
          </a:p>
        </p:txBody>
      </p:sp>
    </p:spTree>
    <p:extLst>
      <p:ext uri="{BB962C8B-B14F-4D97-AF65-F5344CB8AC3E}">
        <p14:creationId xmlns:p14="http://schemas.microsoft.com/office/powerpoint/2010/main" val="440599618"/>
      </p:ext>
    </p:extLst>
  </p:cSld>
  <p:clrMapOvr>
    <a:masterClrMapping/>
  </p:clrMapOvr>
  <p:transition spd="slow">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source-design</a:t>
            </a:r>
            <a:r>
              <a:rPr lang="zh-CN" altLang="en-US" dirty="0" smtClean="0">
                <a:solidFill>
                  <a:srgbClr val="050313"/>
                </a:solidFill>
              </a:rPr>
              <a:t> </a:t>
            </a:r>
            <a:r>
              <a:rPr lang="en-US" altLang="zh-CN" dirty="0" smtClean="0">
                <a:solidFill>
                  <a:srgbClr val="050313"/>
                </a:solidFill>
              </a:rPr>
              <a:t>pattern</a:t>
            </a:r>
            <a:endParaRPr lang="zh-CN" altLang="en-US" dirty="0">
              <a:solidFill>
                <a:srgbClr val="050313"/>
              </a:solidFill>
            </a:endParaRPr>
          </a:p>
        </p:txBody>
      </p:sp>
      <p:sp>
        <p:nvSpPr>
          <p:cNvPr id="5" name="文本框 4"/>
          <p:cNvSpPr txBox="1"/>
          <p:nvPr/>
        </p:nvSpPr>
        <p:spPr>
          <a:xfrm>
            <a:off x="642026" y="1757464"/>
            <a:ext cx="1107996" cy="369332"/>
          </a:xfrm>
          <a:prstGeom prst="rect">
            <a:avLst/>
          </a:prstGeom>
          <a:noFill/>
        </p:spPr>
        <p:txBody>
          <a:bodyPr wrap="none" rtlCol="0">
            <a:spAutoFit/>
          </a:bodyPr>
          <a:lstStyle/>
          <a:p>
            <a:r>
              <a:rPr kumimoji="1" lang="zh-CN" altLang="en-US" dirty="0" smtClean="0"/>
              <a:t>设计模式</a:t>
            </a:r>
            <a:endParaRPr kumimoji="1" lang="en-US" altLang="zh-CN" dirty="0" smtClean="0"/>
          </a:p>
        </p:txBody>
      </p:sp>
      <p:sp>
        <p:nvSpPr>
          <p:cNvPr id="6" name="文本框 5"/>
          <p:cNvSpPr txBox="1"/>
          <p:nvPr/>
        </p:nvSpPr>
        <p:spPr>
          <a:xfrm>
            <a:off x="700391" y="2475842"/>
            <a:ext cx="6417141" cy="369332"/>
          </a:xfrm>
          <a:prstGeom prst="rect">
            <a:avLst/>
          </a:prstGeom>
          <a:noFill/>
        </p:spPr>
        <p:txBody>
          <a:bodyPr wrap="none" rtlCol="0">
            <a:spAutoFit/>
          </a:bodyPr>
          <a:lstStyle/>
          <a:p>
            <a:r>
              <a:rPr kumimoji="1" lang="zh-CN" altLang="en-US" dirty="0" smtClean="0"/>
              <a:t>工厂方法、建造者、观察者、模板方法、享元模式、命令模式</a:t>
            </a:r>
            <a:endParaRPr kumimoji="1" lang="zh-CN" altLang="en-US" dirty="0"/>
          </a:p>
        </p:txBody>
      </p:sp>
    </p:spTree>
    <p:extLst>
      <p:ext uri="{BB962C8B-B14F-4D97-AF65-F5344CB8AC3E}">
        <p14:creationId xmlns:p14="http://schemas.microsoft.com/office/powerpoint/2010/main" val="516636146"/>
      </p:ext>
    </p:extLst>
  </p:cSld>
  <p:clrMapOvr>
    <a:masterClrMapping/>
  </p:clrMapOvr>
  <p:transition spd="slow">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source-base</a:t>
            </a:r>
            <a:r>
              <a:rPr lang="zh-CN" altLang="en-US" dirty="0" smtClean="0">
                <a:solidFill>
                  <a:srgbClr val="050313"/>
                </a:solidFill>
              </a:rPr>
              <a:t> </a:t>
            </a:r>
            <a:r>
              <a:rPr lang="en-US" altLang="zh-CN" dirty="0" smtClean="0">
                <a:solidFill>
                  <a:srgbClr val="050313"/>
                </a:solidFill>
              </a:rPr>
              <a:t>component</a:t>
            </a:r>
            <a:endParaRPr lang="zh-CN" altLang="en-US" dirty="0">
              <a:solidFill>
                <a:srgbClr val="050313"/>
              </a:solidFill>
            </a:endParaRPr>
          </a:p>
        </p:txBody>
      </p:sp>
      <p:pic>
        <p:nvPicPr>
          <p:cNvPr id="3" name="图片 2"/>
          <p:cNvPicPr>
            <a:picLocks noChangeAspect="1"/>
          </p:cNvPicPr>
          <p:nvPr/>
        </p:nvPicPr>
        <p:blipFill>
          <a:blip r:embed="rId3"/>
          <a:stretch>
            <a:fillRect/>
          </a:stretch>
        </p:blipFill>
        <p:spPr>
          <a:xfrm>
            <a:off x="0" y="1665294"/>
            <a:ext cx="9494808" cy="4927035"/>
          </a:xfrm>
          <a:prstGeom prst="rect">
            <a:avLst/>
          </a:prstGeom>
        </p:spPr>
      </p:pic>
    </p:spTree>
    <p:extLst>
      <p:ext uri="{BB962C8B-B14F-4D97-AF65-F5344CB8AC3E}">
        <p14:creationId xmlns:p14="http://schemas.microsoft.com/office/powerpoint/2010/main" val="1295291383"/>
      </p:ext>
    </p:extLst>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source-AOP</a:t>
            </a:r>
            <a:endParaRPr lang="zh-CN" altLang="en-US" dirty="0">
              <a:solidFill>
                <a:srgbClr val="050313"/>
              </a:solidFill>
            </a:endParaRPr>
          </a:p>
        </p:txBody>
      </p:sp>
      <p:sp>
        <p:nvSpPr>
          <p:cNvPr id="5" name="文本框 4"/>
          <p:cNvSpPr txBox="1"/>
          <p:nvPr/>
        </p:nvSpPr>
        <p:spPr>
          <a:xfrm>
            <a:off x="1023668" y="2076091"/>
            <a:ext cx="671979" cy="369332"/>
          </a:xfrm>
          <a:prstGeom prst="rect">
            <a:avLst/>
          </a:prstGeom>
          <a:noFill/>
        </p:spPr>
        <p:txBody>
          <a:bodyPr wrap="none" rtlCol="0">
            <a:spAutoFit/>
          </a:bodyPr>
          <a:lstStyle/>
          <a:p>
            <a:r>
              <a:rPr lang="en-US" altLang="zh-CN" dirty="0"/>
              <a:t>AOP</a:t>
            </a:r>
            <a:endParaRPr kumimoji="1" lang="zh-CN" altLang="en-US" dirty="0"/>
          </a:p>
        </p:txBody>
      </p:sp>
      <p:sp>
        <p:nvSpPr>
          <p:cNvPr id="6" name="文本框 5"/>
          <p:cNvSpPr txBox="1"/>
          <p:nvPr/>
        </p:nvSpPr>
        <p:spPr>
          <a:xfrm>
            <a:off x="1023668" y="2794958"/>
            <a:ext cx="2659702" cy="369332"/>
          </a:xfrm>
          <a:prstGeom prst="rect">
            <a:avLst/>
          </a:prstGeom>
          <a:noFill/>
        </p:spPr>
        <p:txBody>
          <a:bodyPr wrap="none" rtlCol="0">
            <a:spAutoFit/>
          </a:bodyPr>
          <a:lstStyle/>
          <a:p>
            <a:r>
              <a:rPr lang="en-US" altLang="zh-CN" dirty="0" err="1"/>
              <a:t>HystrixCommandAspect</a:t>
            </a:r>
            <a:endParaRPr kumimoji="1" lang="zh-CN" altLang="en-US" dirty="0"/>
          </a:p>
        </p:txBody>
      </p:sp>
      <p:sp>
        <p:nvSpPr>
          <p:cNvPr id="7" name="文本框 6"/>
          <p:cNvSpPr txBox="1"/>
          <p:nvPr/>
        </p:nvSpPr>
        <p:spPr>
          <a:xfrm>
            <a:off x="1052423" y="3939396"/>
            <a:ext cx="3762568" cy="369332"/>
          </a:xfrm>
          <a:prstGeom prst="rect">
            <a:avLst/>
          </a:prstGeom>
          <a:noFill/>
        </p:spPr>
        <p:txBody>
          <a:bodyPr wrap="none" rtlCol="0">
            <a:spAutoFit/>
          </a:bodyPr>
          <a:lstStyle/>
          <a:p>
            <a:r>
              <a:rPr lang="en-US" altLang="zh-CN" dirty="0" err="1" smtClean="0"/>
              <a:t>HystrixCommand</a:t>
            </a:r>
            <a:r>
              <a:rPr lang="zh-CN" altLang="en-US" dirty="0" smtClean="0"/>
              <a:t>  </a:t>
            </a:r>
            <a:r>
              <a:rPr lang="en-US" altLang="zh-CN" dirty="0" err="1"/>
              <a:t>HystrixCollasper</a:t>
            </a:r>
            <a:endParaRPr kumimoji="1" lang="zh-CN" altLang="en-US" dirty="0"/>
          </a:p>
        </p:txBody>
      </p:sp>
    </p:spTree>
    <p:extLst>
      <p:ext uri="{BB962C8B-B14F-4D97-AF65-F5344CB8AC3E}">
        <p14:creationId xmlns:p14="http://schemas.microsoft.com/office/powerpoint/2010/main" val="1864646624"/>
      </p:ext>
    </p:extLst>
  </p:cSld>
  <p:clrMapOvr>
    <a:masterClrMapping/>
  </p:clrMapOvr>
  <p:transition spd="slow">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source-invoke</a:t>
            </a:r>
            <a:endParaRPr lang="zh-CN" altLang="en-US" dirty="0">
              <a:solidFill>
                <a:srgbClr val="050313"/>
              </a:solidFill>
            </a:endParaRPr>
          </a:p>
        </p:txBody>
      </p:sp>
      <p:pic>
        <p:nvPicPr>
          <p:cNvPr id="3" name="图片 2"/>
          <p:cNvPicPr>
            <a:picLocks noChangeAspect="1"/>
          </p:cNvPicPr>
          <p:nvPr/>
        </p:nvPicPr>
        <p:blipFill>
          <a:blip r:embed="rId3"/>
          <a:stretch>
            <a:fillRect/>
          </a:stretch>
        </p:blipFill>
        <p:spPr>
          <a:xfrm>
            <a:off x="431320" y="1569006"/>
            <a:ext cx="9644332" cy="5110111"/>
          </a:xfrm>
          <a:prstGeom prst="rect">
            <a:avLst/>
          </a:prstGeom>
        </p:spPr>
      </p:pic>
    </p:spTree>
    <p:extLst>
      <p:ext uri="{BB962C8B-B14F-4D97-AF65-F5344CB8AC3E}">
        <p14:creationId xmlns:p14="http://schemas.microsoft.com/office/powerpoint/2010/main" val="1276868552"/>
      </p:ext>
    </p:extLst>
  </p:cSld>
  <p:clrMapOvr>
    <a:masterClrMapping/>
  </p:clrMapOvr>
  <p:transition spd="slow">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source-</a:t>
            </a:r>
            <a:r>
              <a:rPr lang="en-US" altLang="zh-CN" dirty="0" err="1" smtClean="0">
                <a:solidFill>
                  <a:srgbClr val="050313"/>
                </a:solidFill>
              </a:rPr>
              <a:t>RxJava</a:t>
            </a:r>
            <a:endParaRPr lang="zh-CN" altLang="en-US" dirty="0">
              <a:solidFill>
                <a:srgbClr val="050313"/>
              </a:solidFill>
            </a:endParaRPr>
          </a:p>
        </p:txBody>
      </p:sp>
      <p:sp>
        <p:nvSpPr>
          <p:cNvPr id="5" name="文本框 4"/>
          <p:cNvSpPr txBox="1"/>
          <p:nvPr/>
        </p:nvSpPr>
        <p:spPr>
          <a:xfrm>
            <a:off x="1023668" y="2076091"/>
            <a:ext cx="184731" cy="369332"/>
          </a:xfrm>
          <a:prstGeom prst="rect">
            <a:avLst/>
          </a:prstGeom>
          <a:noFill/>
        </p:spPr>
        <p:txBody>
          <a:bodyPr wrap="none" rtlCol="0">
            <a:spAutoFit/>
          </a:bodyPr>
          <a:lstStyle/>
          <a:p>
            <a:endParaRPr kumimoji="1" lang="zh-CN" altLang="en-US" dirty="0"/>
          </a:p>
        </p:txBody>
      </p:sp>
      <p:sp>
        <p:nvSpPr>
          <p:cNvPr id="6" name="文本框 5"/>
          <p:cNvSpPr txBox="1"/>
          <p:nvPr/>
        </p:nvSpPr>
        <p:spPr>
          <a:xfrm>
            <a:off x="1023668" y="2794958"/>
            <a:ext cx="184731" cy="369332"/>
          </a:xfrm>
          <a:prstGeom prst="rect">
            <a:avLst/>
          </a:prstGeom>
          <a:noFill/>
        </p:spPr>
        <p:txBody>
          <a:bodyPr wrap="none" rtlCol="0">
            <a:spAutoFit/>
          </a:bodyPr>
          <a:lstStyle/>
          <a:p>
            <a:endParaRPr kumimoji="1" lang="zh-CN" altLang="en-US" dirty="0"/>
          </a:p>
        </p:txBody>
      </p:sp>
      <p:sp>
        <p:nvSpPr>
          <p:cNvPr id="7" name="文本框 6"/>
          <p:cNvSpPr txBox="1"/>
          <p:nvPr/>
        </p:nvSpPr>
        <p:spPr>
          <a:xfrm>
            <a:off x="1052423" y="3939396"/>
            <a:ext cx="184731" cy="369332"/>
          </a:xfrm>
          <a:prstGeom prst="rect">
            <a:avLst/>
          </a:prstGeom>
          <a:noFill/>
        </p:spPr>
        <p:txBody>
          <a:bodyPr wrap="none" rtlCol="0">
            <a:spAutoFit/>
          </a:bodyPr>
          <a:lstStyle/>
          <a:p>
            <a:endParaRPr kumimoji="1" lang="zh-CN" altLang="en-US" dirty="0"/>
          </a:p>
        </p:txBody>
      </p:sp>
      <p:sp>
        <p:nvSpPr>
          <p:cNvPr id="9" name="文本框 8"/>
          <p:cNvSpPr txBox="1"/>
          <p:nvPr/>
        </p:nvSpPr>
        <p:spPr>
          <a:xfrm>
            <a:off x="644106" y="1834551"/>
            <a:ext cx="1569660" cy="369332"/>
          </a:xfrm>
          <a:prstGeom prst="rect">
            <a:avLst/>
          </a:prstGeom>
          <a:noFill/>
        </p:spPr>
        <p:txBody>
          <a:bodyPr wrap="none" rtlCol="0">
            <a:spAutoFit/>
          </a:bodyPr>
          <a:lstStyle/>
          <a:p>
            <a:r>
              <a:rPr kumimoji="1" lang="zh-CN" altLang="en-US" dirty="0" smtClean="0"/>
              <a:t>响应式编程：</a:t>
            </a:r>
            <a:endParaRPr kumimoji="1" lang="en-US" altLang="zh-CN" dirty="0" smtClean="0"/>
          </a:p>
        </p:txBody>
      </p:sp>
      <p:sp>
        <p:nvSpPr>
          <p:cNvPr id="11" name="文本框 10"/>
          <p:cNvSpPr txBox="1"/>
          <p:nvPr/>
        </p:nvSpPr>
        <p:spPr>
          <a:xfrm>
            <a:off x="643861" y="2649778"/>
            <a:ext cx="3480440" cy="369332"/>
          </a:xfrm>
          <a:prstGeom prst="rect">
            <a:avLst/>
          </a:prstGeom>
          <a:noFill/>
        </p:spPr>
        <p:txBody>
          <a:bodyPr wrap="none" rtlCol="0">
            <a:spAutoFit/>
          </a:bodyPr>
          <a:lstStyle/>
          <a:p>
            <a:r>
              <a:rPr lang="zh-CN" altLang="en-US" dirty="0" smtClean="0"/>
              <a:t>命令式</a:t>
            </a:r>
            <a:r>
              <a:rPr lang="zh-CN" altLang="en-US" dirty="0"/>
              <a:t>程序， 是以流程为核⼼</a:t>
            </a:r>
            <a:r>
              <a:rPr lang="zh-CN" altLang="en-US" dirty="0" smtClean="0"/>
              <a:t>的</a:t>
            </a:r>
            <a:endParaRPr kumimoji="1" lang="zh-CN" altLang="en-US" dirty="0"/>
          </a:p>
        </p:txBody>
      </p:sp>
      <p:sp>
        <p:nvSpPr>
          <p:cNvPr id="12" name="文本框 11"/>
          <p:cNvSpPr txBox="1"/>
          <p:nvPr/>
        </p:nvSpPr>
        <p:spPr>
          <a:xfrm>
            <a:off x="713117" y="3939396"/>
            <a:ext cx="7468711" cy="369332"/>
          </a:xfrm>
          <a:prstGeom prst="rect">
            <a:avLst/>
          </a:prstGeom>
          <a:noFill/>
        </p:spPr>
        <p:txBody>
          <a:bodyPr wrap="none" rtlCol="0">
            <a:spAutoFit/>
          </a:bodyPr>
          <a:lstStyle/>
          <a:p>
            <a:r>
              <a:rPr lang="zh-CN" altLang="en-US" dirty="0"/>
              <a:t>函数响 应式编程是以数据流为核⼼，处理数据的输⼊，处理 以及输出的</a:t>
            </a:r>
            <a:endParaRPr kumimoji="1" lang="zh-CN" altLang="en-US" dirty="0"/>
          </a:p>
        </p:txBody>
      </p:sp>
      <p:sp>
        <p:nvSpPr>
          <p:cNvPr id="15" name="文本框 14"/>
          <p:cNvSpPr txBox="1"/>
          <p:nvPr/>
        </p:nvSpPr>
        <p:spPr>
          <a:xfrm>
            <a:off x="719847" y="4902740"/>
            <a:ext cx="8327921" cy="369332"/>
          </a:xfrm>
          <a:prstGeom prst="rect">
            <a:avLst/>
          </a:prstGeom>
          <a:noFill/>
        </p:spPr>
        <p:txBody>
          <a:bodyPr wrap="none" rtlCol="0">
            <a:spAutoFit/>
          </a:bodyPr>
          <a:lstStyle/>
          <a:p>
            <a:r>
              <a:rPr lang="zh-CN" altLang="en-US" dirty="0" smtClean="0"/>
              <a:t>说明： 观察者模式，观察者</a:t>
            </a:r>
            <a:r>
              <a:rPr lang="zh-CN" altLang="en-US" dirty="0"/>
              <a:t>在被观察者处注册，⼀旦有事件发⽣即通知被观察者</a:t>
            </a:r>
            <a:endParaRPr kumimoji="1" lang="zh-CN" altLang="en-US" dirty="0"/>
          </a:p>
        </p:txBody>
      </p:sp>
      <p:sp>
        <p:nvSpPr>
          <p:cNvPr id="17" name="文本框 16"/>
          <p:cNvSpPr txBox="1"/>
          <p:nvPr/>
        </p:nvSpPr>
        <p:spPr>
          <a:xfrm>
            <a:off x="836579" y="5583677"/>
            <a:ext cx="10341293" cy="646331"/>
          </a:xfrm>
          <a:prstGeom prst="rect">
            <a:avLst/>
          </a:prstGeom>
          <a:noFill/>
        </p:spPr>
        <p:txBody>
          <a:bodyPr wrap="none" rtlCol="0">
            <a:spAutoFit/>
          </a:bodyPr>
          <a:lstStyle/>
          <a:p>
            <a:r>
              <a:rPr lang="zh-CN" altLang="en-US" dirty="0" smtClean="0"/>
              <a:t>响应式编程定义一个方法计划表</a:t>
            </a:r>
            <a:r>
              <a:rPr lang="zh-CN" altLang="en-US" dirty="0"/>
              <a:t>，表⾥预定</a:t>
            </a:r>
            <a:r>
              <a:rPr lang="zh-CN" altLang="en-US" dirty="0" smtClean="0"/>
              <a:t>义几个</a:t>
            </a:r>
            <a:r>
              <a:rPr lang="zh-CN" altLang="en-US" dirty="0"/>
              <a:t>事件函数</a:t>
            </a:r>
            <a:r>
              <a:rPr lang="zh-CN" altLang="en-US" dirty="0" smtClean="0"/>
              <a:t>，一般有</a:t>
            </a:r>
            <a:r>
              <a:rPr lang="en-US" altLang="zh-CN" dirty="0" smtClean="0"/>
              <a:t>`</a:t>
            </a:r>
            <a:r>
              <a:rPr lang="en-US" altLang="zh-CN" dirty="0" err="1" smtClean="0"/>
              <a:t>onNext</a:t>
            </a:r>
            <a:r>
              <a:rPr lang="en-US" altLang="zh-CN" dirty="0" smtClean="0"/>
              <a:t> </a:t>
            </a:r>
            <a:r>
              <a:rPr lang="en-US" altLang="zh-CN" dirty="0" err="1"/>
              <a:t>onComplete</a:t>
            </a:r>
            <a:r>
              <a:rPr lang="en-US" altLang="zh-CN" dirty="0"/>
              <a:t> </a:t>
            </a:r>
            <a:r>
              <a:rPr lang="en-US" altLang="zh-CN" dirty="0" err="1"/>
              <a:t>onError</a:t>
            </a:r>
            <a:r>
              <a:rPr lang="en-US" altLang="zh-CN" dirty="0" smtClean="0"/>
              <a:t>`,</a:t>
            </a:r>
          </a:p>
          <a:p>
            <a:r>
              <a:rPr lang="zh-CN" altLang="en-US" dirty="0" smtClean="0"/>
              <a:t>一旦某些</a:t>
            </a:r>
            <a:r>
              <a:rPr lang="zh-CN" altLang="en-US" dirty="0"/>
              <a:t>事件被触发</a:t>
            </a:r>
            <a:r>
              <a:rPr lang="zh-CN" altLang="en-US" dirty="0" smtClean="0"/>
              <a:t>，就</a:t>
            </a:r>
            <a:r>
              <a:rPr lang="zh-CN" altLang="en-US" dirty="0"/>
              <a:t>会</a:t>
            </a:r>
            <a:r>
              <a:rPr lang="zh-CN" altLang="en-US" dirty="0" smtClean="0"/>
              <a:t>按照方法表</a:t>
            </a:r>
            <a:r>
              <a:rPr lang="zh-CN" altLang="en-US" dirty="0"/>
              <a:t>查找</a:t>
            </a:r>
            <a:r>
              <a:rPr lang="zh-CN" altLang="en-US" dirty="0" smtClean="0"/>
              <a:t>并调用对应</a:t>
            </a:r>
            <a:r>
              <a:rPr lang="zh-CN" altLang="en-US" dirty="0"/>
              <a:t>的⽅法</a:t>
            </a:r>
            <a:endParaRPr kumimoji="1" lang="zh-CN" altLang="en-US" dirty="0"/>
          </a:p>
        </p:txBody>
      </p:sp>
    </p:spTree>
    <p:extLst>
      <p:ext uri="{BB962C8B-B14F-4D97-AF65-F5344CB8AC3E}">
        <p14:creationId xmlns:p14="http://schemas.microsoft.com/office/powerpoint/2010/main" val="1728798138"/>
      </p:ext>
    </p:extLst>
  </p:cSld>
  <p:clrMapOvr>
    <a:masterClrMapping/>
  </p:clrMapOvr>
  <p:transition spd="slow">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rgbClr val="050313"/>
                </a:solidFill>
              </a:rPr>
              <a:t>源码分析</a:t>
            </a:r>
            <a:r>
              <a:rPr lang="en-US" altLang="zh-CN" dirty="0" smtClean="0">
                <a:solidFill>
                  <a:srgbClr val="050313"/>
                </a:solidFill>
              </a:rPr>
              <a:t>-</a:t>
            </a:r>
            <a:r>
              <a:rPr lang="zh-CN" altLang="en-US" dirty="0" smtClean="0">
                <a:solidFill>
                  <a:srgbClr val="050313"/>
                </a:solidFill>
              </a:rPr>
              <a:t>响应式编程</a:t>
            </a:r>
            <a:endParaRPr lang="zh-CN" altLang="en-US" dirty="0">
              <a:solidFill>
                <a:srgbClr val="050313"/>
              </a:solidFill>
            </a:endParaRPr>
          </a:p>
        </p:txBody>
      </p:sp>
      <p:sp>
        <p:nvSpPr>
          <p:cNvPr id="5" name="文本框 4"/>
          <p:cNvSpPr txBox="1"/>
          <p:nvPr/>
        </p:nvSpPr>
        <p:spPr>
          <a:xfrm>
            <a:off x="1023668" y="2076091"/>
            <a:ext cx="184731" cy="369332"/>
          </a:xfrm>
          <a:prstGeom prst="rect">
            <a:avLst/>
          </a:prstGeom>
          <a:noFill/>
        </p:spPr>
        <p:txBody>
          <a:bodyPr wrap="none" rtlCol="0">
            <a:spAutoFit/>
          </a:bodyPr>
          <a:lstStyle/>
          <a:p>
            <a:endParaRPr kumimoji="1" lang="zh-CN" altLang="en-US" dirty="0"/>
          </a:p>
        </p:txBody>
      </p:sp>
      <p:sp>
        <p:nvSpPr>
          <p:cNvPr id="6" name="文本框 5"/>
          <p:cNvSpPr txBox="1"/>
          <p:nvPr/>
        </p:nvSpPr>
        <p:spPr>
          <a:xfrm>
            <a:off x="1023668" y="2794958"/>
            <a:ext cx="184731" cy="369332"/>
          </a:xfrm>
          <a:prstGeom prst="rect">
            <a:avLst/>
          </a:prstGeom>
          <a:noFill/>
        </p:spPr>
        <p:txBody>
          <a:bodyPr wrap="none" rtlCol="0">
            <a:spAutoFit/>
          </a:bodyPr>
          <a:lstStyle/>
          <a:p>
            <a:endParaRPr kumimoji="1" lang="zh-CN" altLang="en-US" dirty="0"/>
          </a:p>
        </p:txBody>
      </p:sp>
      <p:sp>
        <p:nvSpPr>
          <p:cNvPr id="7" name="文本框 6"/>
          <p:cNvSpPr txBox="1"/>
          <p:nvPr/>
        </p:nvSpPr>
        <p:spPr>
          <a:xfrm>
            <a:off x="1052423" y="3939396"/>
            <a:ext cx="184731" cy="369332"/>
          </a:xfrm>
          <a:prstGeom prst="rect">
            <a:avLst/>
          </a:prstGeom>
          <a:noFill/>
        </p:spPr>
        <p:txBody>
          <a:bodyPr wrap="none" rtlCol="0">
            <a:spAutoFit/>
          </a:bodyPr>
          <a:lstStyle/>
          <a:p>
            <a:endParaRPr kumimoji="1" lang="zh-CN" altLang="en-US" dirty="0"/>
          </a:p>
        </p:txBody>
      </p:sp>
      <p:pic>
        <p:nvPicPr>
          <p:cNvPr id="4" name="图片 3"/>
          <p:cNvPicPr>
            <a:picLocks noChangeAspect="1"/>
          </p:cNvPicPr>
          <p:nvPr/>
        </p:nvPicPr>
        <p:blipFill>
          <a:blip r:embed="rId3"/>
          <a:stretch>
            <a:fillRect/>
          </a:stretch>
        </p:blipFill>
        <p:spPr>
          <a:xfrm>
            <a:off x="1666672" y="1315903"/>
            <a:ext cx="9228308" cy="5325118"/>
          </a:xfrm>
          <a:prstGeom prst="rect">
            <a:avLst/>
          </a:prstGeom>
        </p:spPr>
      </p:pic>
    </p:spTree>
    <p:extLst>
      <p:ext uri="{BB962C8B-B14F-4D97-AF65-F5344CB8AC3E}">
        <p14:creationId xmlns:p14="http://schemas.microsoft.com/office/powerpoint/2010/main" val="122953506"/>
      </p:ext>
    </p:extLst>
  </p:cSld>
  <p:clrMapOvr>
    <a:masterClrMapping/>
  </p:clrMapOvr>
  <p:transition spd="slow">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rgbClr val="050313"/>
                </a:solidFill>
              </a:rPr>
              <a:t>响应式编程</a:t>
            </a:r>
            <a:r>
              <a:rPr lang="en-US" altLang="zh-CN" dirty="0" smtClean="0">
                <a:solidFill>
                  <a:srgbClr val="050313"/>
                </a:solidFill>
              </a:rPr>
              <a:t>-</a:t>
            </a:r>
            <a:r>
              <a:rPr lang="zh-CN" altLang="en-US" dirty="0" smtClean="0">
                <a:solidFill>
                  <a:srgbClr val="050313"/>
                </a:solidFill>
              </a:rPr>
              <a:t>说明</a:t>
            </a:r>
            <a:endParaRPr lang="zh-CN" altLang="en-US" dirty="0">
              <a:solidFill>
                <a:srgbClr val="050313"/>
              </a:solidFill>
            </a:endParaRPr>
          </a:p>
        </p:txBody>
      </p:sp>
      <p:sp>
        <p:nvSpPr>
          <p:cNvPr id="5" name="文本框 4"/>
          <p:cNvSpPr txBox="1"/>
          <p:nvPr/>
        </p:nvSpPr>
        <p:spPr>
          <a:xfrm>
            <a:off x="1023668" y="2076091"/>
            <a:ext cx="8533105" cy="2585323"/>
          </a:xfrm>
          <a:prstGeom prst="rect">
            <a:avLst/>
          </a:prstGeom>
          <a:noFill/>
        </p:spPr>
        <p:txBody>
          <a:bodyPr wrap="none" rtlCol="0">
            <a:spAutoFit/>
          </a:bodyPr>
          <a:lstStyle/>
          <a:p>
            <a:r>
              <a:rPr lang="en-US" altLang="zh-CN" dirty="0"/>
              <a:t>Observable </a:t>
            </a:r>
            <a:r>
              <a:rPr lang="zh-CN" altLang="en-US" dirty="0"/>
              <a:t>传⼊ </a:t>
            </a:r>
            <a:r>
              <a:rPr lang="en-US" altLang="zh-CN" dirty="0" err="1"/>
              <a:t>OnSubscribe</a:t>
            </a:r>
            <a:r>
              <a:rPr lang="en-US" altLang="zh-CN" dirty="0"/>
              <a:t> </a:t>
            </a:r>
            <a:r>
              <a:rPr lang="zh-CN" altLang="en-US" dirty="0"/>
              <a:t>对象创建</a:t>
            </a:r>
            <a:r>
              <a:rPr lang="zh-CN" altLang="en-US" dirty="0" smtClean="0"/>
              <a:t>，</a:t>
            </a:r>
            <a:endParaRPr lang="en-US" altLang="zh-CN" dirty="0" smtClean="0"/>
          </a:p>
          <a:p>
            <a:r>
              <a:rPr lang="zh-CN" altLang="en-US" dirty="0" smtClean="0"/>
              <a:t>对象</a:t>
            </a:r>
            <a:r>
              <a:rPr lang="zh-CN" altLang="en-US" dirty="0"/>
              <a:t>有 </a:t>
            </a:r>
            <a:r>
              <a:rPr lang="en-US" altLang="zh-CN" dirty="0"/>
              <a:t>call ⽅</a:t>
            </a:r>
            <a:r>
              <a:rPr lang="zh-CN" altLang="en-US" dirty="0"/>
              <a:t>法来定义被订阅后要做的事 有 </a:t>
            </a:r>
            <a:r>
              <a:rPr lang="en-US" altLang="zh-CN" dirty="0"/>
              <a:t>interval() defer() just()</a:t>
            </a:r>
            <a:r>
              <a:rPr lang="zh-CN" altLang="en-US" dirty="0"/>
              <a:t>等⽅法</a:t>
            </a:r>
            <a:r>
              <a:rPr lang="zh-CN" altLang="en-US" dirty="0" smtClean="0"/>
              <a:t>，</a:t>
            </a:r>
            <a:endParaRPr lang="en-US" altLang="zh-CN" dirty="0" smtClean="0"/>
          </a:p>
          <a:p>
            <a:r>
              <a:rPr lang="en-US" altLang="zh-CN" dirty="0" smtClean="0"/>
              <a:t>defer </a:t>
            </a:r>
            <a:r>
              <a:rPr lang="zh-CN" altLang="en-US" dirty="0"/>
              <a:t>传⼊⼀个 </a:t>
            </a:r>
            <a:r>
              <a:rPr lang="en-US" altLang="zh-CN" dirty="0"/>
              <a:t>observable ⼯⼚</a:t>
            </a:r>
            <a:r>
              <a:rPr lang="zh-CN" altLang="en-US" dirty="0"/>
              <a:t>在订阅时 </a:t>
            </a:r>
            <a:endParaRPr lang="en-US" altLang="zh-CN" dirty="0" smtClean="0"/>
          </a:p>
          <a:p>
            <a:r>
              <a:rPr lang="zh-CN" altLang="en-US" dirty="0" smtClean="0"/>
              <a:t>创建 </a:t>
            </a:r>
            <a:r>
              <a:rPr lang="en-US" altLang="zh-CN" dirty="0"/>
              <a:t>Observable Observer Subscriber </a:t>
            </a:r>
            <a:r>
              <a:rPr lang="zh-CN" altLang="en-US" dirty="0"/>
              <a:t>是接收器 </a:t>
            </a:r>
            <a:endParaRPr lang="en-US" altLang="zh-CN" dirty="0" smtClean="0"/>
          </a:p>
          <a:p>
            <a:r>
              <a:rPr lang="zh-CN" altLang="en-US" dirty="0" smtClean="0"/>
              <a:t>⼀般</a:t>
            </a:r>
            <a:r>
              <a:rPr lang="zh-CN" altLang="en-US" dirty="0"/>
              <a:t>有 </a:t>
            </a:r>
            <a:r>
              <a:rPr lang="en-US" altLang="zh-CN" dirty="0" err="1"/>
              <a:t>onNext</a:t>
            </a:r>
            <a:r>
              <a:rPr lang="en-US" altLang="zh-CN" dirty="0"/>
              <a:t> </a:t>
            </a:r>
            <a:r>
              <a:rPr lang="en-US" altLang="zh-CN" dirty="0" err="1"/>
              <a:t>onComplete</a:t>
            </a:r>
            <a:r>
              <a:rPr lang="en-US" altLang="zh-CN" dirty="0"/>
              <a:t> </a:t>
            </a:r>
            <a:r>
              <a:rPr lang="en-US" altLang="zh-CN" dirty="0" err="1"/>
              <a:t>onError</a:t>
            </a:r>
            <a:r>
              <a:rPr lang="en-US" altLang="zh-CN" dirty="0"/>
              <a:t> ⽅</a:t>
            </a:r>
            <a:r>
              <a:rPr lang="zh-CN" altLang="en-US" dirty="0"/>
              <a:t>法分别⽤来接收处理对应的消息</a:t>
            </a:r>
            <a:r>
              <a:rPr lang="zh-CN" altLang="en-US" dirty="0" smtClean="0"/>
              <a:t>，</a:t>
            </a:r>
            <a:endParaRPr lang="en-US" altLang="zh-CN" dirty="0" smtClean="0"/>
          </a:p>
          <a:p>
            <a:r>
              <a:rPr lang="en-US" altLang="zh-CN" dirty="0" smtClean="0"/>
              <a:t>Subscriber </a:t>
            </a:r>
            <a:r>
              <a:rPr lang="zh-CN" altLang="en-US" dirty="0"/>
              <a:t>多了个 </a:t>
            </a:r>
            <a:r>
              <a:rPr lang="en-US" altLang="zh-CN" dirty="0"/>
              <a:t>unsubscribe() ⽅</a:t>
            </a:r>
            <a:r>
              <a:rPr lang="zh-CN" altLang="en-US" dirty="0" smtClean="0"/>
              <a:t>法</a:t>
            </a:r>
            <a:endParaRPr lang="en-US" altLang="zh-CN" dirty="0" smtClean="0"/>
          </a:p>
          <a:p>
            <a:r>
              <a:rPr lang="en-US" altLang="zh-CN" dirty="0" smtClean="0"/>
              <a:t>Operator </a:t>
            </a:r>
            <a:r>
              <a:rPr lang="zh-CN" altLang="en-US" dirty="0"/>
              <a:t>有 </a:t>
            </a:r>
            <a:r>
              <a:rPr lang="en-US" altLang="zh-CN" dirty="0"/>
              <a:t>map()</a:t>
            </a:r>
            <a:r>
              <a:rPr lang="zh-CN" altLang="en-US" dirty="0"/>
              <a:t>、</a:t>
            </a:r>
            <a:r>
              <a:rPr lang="en-US" altLang="zh-CN" dirty="0"/>
              <a:t>window()</a:t>
            </a:r>
            <a:r>
              <a:rPr lang="zh-CN" altLang="en-US" dirty="0"/>
              <a:t>、</a:t>
            </a:r>
            <a:r>
              <a:rPr lang="en-US" altLang="zh-CN" dirty="0"/>
              <a:t>buffer() </a:t>
            </a:r>
            <a:r>
              <a:rPr lang="zh-CN" altLang="en-US" dirty="0"/>
              <a:t>、</a:t>
            </a:r>
            <a:r>
              <a:rPr lang="en-US" altLang="zh-CN" dirty="0"/>
              <a:t>filter</a:t>
            </a:r>
            <a:r>
              <a:rPr lang="en-US" altLang="zh-CN" dirty="0" smtClean="0"/>
              <a:t>()</a:t>
            </a:r>
          </a:p>
          <a:p>
            <a:r>
              <a:rPr lang="zh-CN" altLang="en-US" dirty="0" smtClean="0"/>
              <a:t>分别</a:t>
            </a:r>
            <a:r>
              <a:rPr lang="zh-CN" altLang="en-US" dirty="0"/>
              <a:t>处理单个事件或合并时间容器内的事件</a:t>
            </a:r>
            <a:r>
              <a:rPr lang="zh-CN" altLang="en-US" dirty="0" smtClean="0"/>
              <a:t>，</a:t>
            </a:r>
            <a:endParaRPr lang="en-US" altLang="zh-CN" dirty="0" smtClean="0"/>
          </a:p>
          <a:p>
            <a:r>
              <a:rPr lang="zh-CN" altLang="en-US" dirty="0" smtClean="0"/>
              <a:t>跟 </a:t>
            </a:r>
            <a:r>
              <a:rPr lang="en-US" altLang="zh-CN" dirty="0"/>
              <a:t>Java </a:t>
            </a:r>
            <a:r>
              <a:rPr lang="zh-CN" altLang="en-US" dirty="0"/>
              <a:t>的 </a:t>
            </a:r>
            <a:r>
              <a:rPr lang="en-US" altLang="zh-CN" dirty="0"/>
              <a:t>stream </a:t>
            </a:r>
            <a:r>
              <a:rPr lang="zh-CN" altLang="en-US" dirty="0"/>
              <a:t>编程类似 </a:t>
            </a:r>
            <a:r>
              <a:rPr lang="en-US" altLang="zh-CN" dirty="0"/>
              <a:t>Subject </a:t>
            </a:r>
            <a:r>
              <a:rPr lang="zh-CN" altLang="en-US" dirty="0"/>
              <a:t>事件中转站，即可作为发射源也可作为接收器</a:t>
            </a:r>
            <a:endParaRPr kumimoji="1" lang="zh-CN" altLang="en-US" dirty="0"/>
          </a:p>
        </p:txBody>
      </p:sp>
      <p:sp>
        <p:nvSpPr>
          <p:cNvPr id="6" name="文本框 5"/>
          <p:cNvSpPr txBox="1"/>
          <p:nvPr/>
        </p:nvSpPr>
        <p:spPr>
          <a:xfrm>
            <a:off x="1023668" y="2794958"/>
            <a:ext cx="184731" cy="369332"/>
          </a:xfrm>
          <a:prstGeom prst="rect">
            <a:avLst/>
          </a:prstGeom>
          <a:noFill/>
        </p:spPr>
        <p:txBody>
          <a:bodyPr wrap="none" rtlCol="0">
            <a:spAutoFit/>
          </a:bodyPr>
          <a:lstStyle/>
          <a:p>
            <a:endParaRPr kumimoji="1" lang="zh-CN" altLang="en-US" dirty="0"/>
          </a:p>
        </p:txBody>
      </p:sp>
      <p:sp>
        <p:nvSpPr>
          <p:cNvPr id="7" name="文本框 6"/>
          <p:cNvSpPr txBox="1"/>
          <p:nvPr/>
        </p:nvSpPr>
        <p:spPr>
          <a:xfrm>
            <a:off x="1052423" y="393939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1981528895"/>
      </p:ext>
    </p:extLst>
  </p:cSld>
  <p:clrMapOvr>
    <a:masterClrMapping/>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rgbClr val="050313"/>
                </a:solidFill>
              </a:rPr>
              <a:t>技术体系</a:t>
            </a:r>
            <a:endParaRPr lang="zh-CN" altLang="en-US" dirty="0">
              <a:solidFill>
                <a:srgbClr val="050313"/>
              </a:solidFill>
            </a:endParaRPr>
          </a:p>
        </p:txBody>
      </p:sp>
      <p:sp>
        <p:nvSpPr>
          <p:cNvPr id="3" name="文本框 2"/>
          <p:cNvSpPr txBox="1"/>
          <p:nvPr/>
        </p:nvSpPr>
        <p:spPr>
          <a:xfrm>
            <a:off x="622563" y="2864538"/>
            <a:ext cx="1704313" cy="369332"/>
          </a:xfrm>
          <a:prstGeom prst="rect">
            <a:avLst/>
          </a:prstGeom>
          <a:noFill/>
        </p:spPr>
        <p:txBody>
          <a:bodyPr wrap="none" rtlCol="0">
            <a:spAutoFit/>
          </a:bodyPr>
          <a:lstStyle/>
          <a:p>
            <a:r>
              <a:rPr lang="en-US" altLang="zh-CN" b="1" dirty="0" smtClean="0"/>
              <a:t>Http----&gt;record</a:t>
            </a:r>
            <a:endParaRPr lang="en-US" altLang="zh-CN" b="1" dirty="0"/>
          </a:p>
        </p:txBody>
      </p:sp>
      <p:sp>
        <p:nvSpPr>
          <p:cNvPr id="4" name="文本框 3"/>
          <p:cNvSpPr txBox="1"/>
          <p:nvPr/>
        </p:nvSpPr>
        <p:spPr>
          <a:xfrm>
            <a:off x="604394" y="1915522"/>
            <a:ext cx="2257025" cy="369332"/>
          </a:xfrm>
          <a:prstGeom prst="rect">
            <a:avLst/>
          </a:prstGeom>
          <a:noFill/>
        </p:spPr>
        <p:txBody>
          <a:bodyPr wrap="square" rtlCol="0">
            <a:spAutoFit/>
          </a:bodyPr>
          <a:lstStyle/>
          <a:p>
            <a:r>
              <a:rPr kumimoji="1" lang="zh-CN" altLang="en-US" dirty="0" smtClean="0"/>
              <a:t>技术</a:t>
            </a:r>
            <a:r>
              <a:rPr kumimoji="1" lang="zh-CN" altLang="en-US" smtClean="0"/>
              <a:t>体系的重要性</a:t>
            </a:r>
            <a:endParaRPr kumimoji="1" lang="zh-CN" altLang="en-US"/>
          </a:p>
        </p:txBody>
      </p:sp>
      <p:sp>
        <p:nvSpPr>
          <p:cNvPr id="5" name="文本框 4"/>
          <p:cNvSpPr txBox="1"/>
          <p:nvPr/>
        </p:nvSpPr>
        <p:spPr>
          <a:xfrm>
            <a:off x="604394" y="4810078"/>
            <a:ext cx="3318537" cy="369332"/>
          </a:xfrm>
          <a:prstGeom prst="rect">
            <a:avLst/>
          </a:prstGeom>
          <a:noFill/>
        </p:spPr>
        <p:txBody>
          <a:bodyPr wrap="none" rtlCol="0">
            <a:spAutoFit/>
          </a:bodyPr>
          <a:lstStyle/>
          <a:p>
            <a:r>
              <a:rPr kumimoji="1" lang="zh-CN" altLang="en-US" dirty="0" smtClean="0"/>
              <a:t>应用、数据 、训练、数据分析</a:t>
            </a:r>
            <a:endParaRPr kumimoji="1" lang="zh-CN" altLang="en-US" dirty="0"/>
          </a:p>
        </p:txBody>
      </p:sp>
      <p:sp>
        <p:nvSpPr>
          <p:cNvPr id="7" name="文本框 6"/>
          <p:cNvSpPr txBox="1"/>
          <p:nvPr/>
        </p:nvSpPr>
        <p:spPr>
          <a:xfrm>
            <a:off x="604394" y="3837308"/>
            <a:ext cx="4793300" cy="369332"/>
          </a:xfrm>
          <a:prstGeom prst="rect">
            <a:avLst/>
          </a:prstGeom>
          <a:noFill/>
        </p:spPr>
        <p:txBody>
          <a:bodyPr wrap="none" rtlCol="0">
            <a:spAutoFit/>
          </a:bodyPr>
          <a:lstStyle/>
          <a:p>
            <a:r>
              <a:rPr kumimoji="1" lang="zh-CN" altLang="en-US" dirty="0" smtClean="0"/>
              <a:t>模式、原理、异步、事务、分布式、性能级别</a:t>
            </a:r>
            <a:endParaRPr kumimoji="1" lang="zh-CN" altLang="en-US" dirty="0"/>
          </a:p>
        </p:txBody>
      </p:sp>
    </p:spTree>
    <p:extLst>
      <p:ext uri="{BB962C8B-B14F-4D97-AF65-F5344CB8AC3E}">
        <p14:creationId xmlns:p14="http://schemas.microsoft.com/office/powerpoint/2010/main" val="2035016431"/>
      </p:ext>
    </p:extLst>
  </p:cSld>
  <p:clrMapOvr>
    <a:masterClrMapping/>
  </p:clrMapOvr>
  <p:transition spd="slow">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Rx-Source-Doc</a:t>
            </a:r>
            <a:endParaRPr lang="zh-CN" altLang="en-US" dirty="0">
              <a:solidFill>
                <a:srgbClr val="050313"/>
              </a:solidFill>
            </a:endParaRPr>
          </a:p>
        </p:txBody>
      </p:sp>
      <p:sp>
        <p:nvSpPr>
          <p:cNvPr id="5" name="文本框 4"/>
          <p:cNvSpPr txBox="1"/>
          <p:nvPr/>
        </p:nvSpPr>
        <p:spPr>
          <a:xfrm>
            <a:off x="1023668" y="2076091"/>
            <a:ext cx="3954929" cy="369332"/>
          </a:xfrm>
          <a:prstGeom prst="rect">
            <a:avLst/>
          </a:prstGeom>
          <a:noFill/>
        </p:spPr>
        <p:txBody>
          <a:bodyPr wrap="none" rtlCol="0">
            <a:spAutoFit/>
          </a:bodyPr>
          <a:lstStyle/>
          <a:p>
            <a:r>
              <a:rPr lang="en-US" altLang="zh-CN" dirty="0">
                <a:hlinkClick r:id="rId3"/>
              </a:rPr>
              <a:t>https://</a:t>
            </a:r>
            <a:r>
              <a:rPr lang="en-US" altLang="zh-CN" dirty="0" smtClean="0">
                <a:hlinkClick r:id="rId3"/>
              </a:rPr>
              <a:t>github.com/ReactiveX/RxJava</a:t>
            </a:r>
            <a:endParaRPr lang="en-US" altLang="zh-CN" dirty="0" smtClean="0"/>
          </a:p>
        </p:txBody>
      </p:sp>
      <p:sp>
        <p:nvSpPr>
          <p:cNvPr id="6" name="文本框 5"/>
          <p:cNvSpPr txBox="1"/>
          <p:nvPr/>
        </p:nvSpPr>
        <p:spPr>
          <a:xfrm>
            <a:off x="1023668" y="2794958"/>
            <a:ext cx="184731" cy="369332"/>
          </a:xfrm>
          <a:prstGeom prst="rect">
            <a:avLst/>
          </a:prstGeom>
          <a:noFill/>
        </p:spPr>
        <p:txBody>
          <a:bodyPr wrap="none" rtlCol="0">
            <a:spAutoFit/>
          </a:bodyPr>
          <a:lstStyle/>
          <a:p>
            <a:endParaRPr kumimoji="1" lang="zh-CN" altLang="en-US" dirty="0"/>
          </a:p>
        </p:txBody>
      </p:sp>
      <p:sp>
        <p:nvSpPr>
          <p:cNvPr id="7" name="文本框 6"/>
          <p:cNvSpPr txBox="1"/>
          <p:nvPr/>
        </p:nvSpPr>
        <p:spPr>
          <a:xfrm>
            <a:off x="1052423" y="3939396"/>
            <a:ext cx="184731" cy="369332"/>
          </a:xfrm>
          <a:prstGeom prst="rect">
            <a:avLst/>
          </a:prstGeom>
          <a:noFill/>
        </p:spPr>
        <p:txBody>
          <a:bodyPr wrap="none" rtlCol="0">
            <a:spAutoFit/>
          </a:bodyPr>
          <a:lstStyle/>
          <a:p>
            <a:endParaRPr kumimoji="1" lang="zh-CN" altLang="en-US" dirty="0"/>
          </a:p>
        </p:txBody>
      </p:sp>
      <p:sp>
        <p:nvSpPr>
          <p:cNvPr id="3" name="文本框 2"/>
          <p:cNvSpPr txBox="1"/>
          <p:nvPr/>
        </p:nvSpPr>
        <p:spPr>
          <a:xfrm>
            <a:off x="992221" y="3657600"/>
            <a:ext cx="4647426" cy="369332"/>
          </a:xfrm>
          <a:prstGeom prst="rect">
            <a:avLst/>
          </a:prstGeom>
          <a:noFill/>
        </p:spPr>
        <p:txBody>
          <a:bodyPr wrap="none" rtlCol="0">
            <a:spAutoFit/>
          </a:bodyPr>
          <a:lstStyle/>
          <a:p>
            <a:r>
              <a:rPr lang="en-US" altLang="zh-CN" dirty="0">
                <a:hlinkClick r:id="rId4"/>
              </a:rPr>
              <a:t>https://mcxiaoke.gitbooks.io/rxdocs/content/</a:t>
            </a:r>
            <a:endParaRPr kumimoji="1" lang="zh-CN" altLang="en-US" dirty="0"/>
          </a:p>
        </p:txBody>
      </p:sp>
    </p:spTree>
    <p:extLst>
      <p:ext uri="{BB962C8B-B14F-4D97-AF65-F5344CB8AC3E}">
        <p14:creationId xmlns:p14="http://schemas.microsoft.com/office/powerpoint/2010/main" val="1081002068"/>
      </p:ext>
    </p:extLst>
  </p:cSld>
  <p:clrMapOvr>
    <a:masterClrMapping/>
  </p:clrMapOvr>
  <p:transition spd="slow">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smtClean="0">
                <a:solidFill>
                  <a:srgbClr val="050313"/>
                </a:solidFill>
              </a:rPr>
              <a:t>Hystrix</a:t>
            </a:r>
            <a:r>
              <a:rPr lang="zh-CN" altLang="en-US" dirty="0" smtClean="0">
                <a:solidFill>
                  <a:srgbClr val="050313"/>
                </a:solidFill>
              </a:rPr>
              <a:t> </a:t>
            </a:r>
            <a:r>
              <a:rPr lang="en-US" altLang="zh-CN" dirty="0" smtClean="0">
                <a:solidFill>
                  <a:srgbClr val="050313"/>
                </a:solidFill>
              </a:rPr>
              <a:t>status</a:t>
            </a:r>
            <a:endParaRPr lang="zh-CN" altLang="en-US" dirty="0">
              <a:solidFill>
                <a:srgbClr val="050313"/>
              </a:solidFill>
            </a:endParaRPr>
          </a:p>
        </p:txBody>
      </p:sp>
      <p:pic>
        <p:nvPicPr>
          <p:cNvPr id="3" name="图片 2"/>
          <p:cNvPicPr>
            <a:picLocks noChangeAspect="1"/>
          </p:cNvPicPr>
          <p:nvPr/>
        </p:nvPicPr>
        <p:blipFill>
          <a:blip r:embed="rId3"/>
          <a:stretch>
            <a:fillRect/>
          </a:stretch>
        </p:blipFill>
        <p:spPr>
          <a:xfrm>
            <a:off x="1095984" y="1344202"/>
            <a:ext cx="9896272" cy="5293910"/>
          </a:xfrm>
          <a:prstGeom prst="rect">
            <a:avLst/>
          </a:prstGeom>
        </p:spPr>
      </p:pic>
    </p:spTree>
    <p:extLst>
      <p:ext uri="{BB962C8B-B14F-4D97-AF65-F5344CB8AC3E}">
        <p14:creationId xmlns:p14="http://schemas.microsoft.com/office/powerpoint/2010/main" val="1596460668"/>
      </p:ext>
    </p:extLst>
  </p:cSld>
  <p:clrMapOvr>
    <a:masterClrMapping/>
  </p:clrMapOvr>
  <p:transition spd="slow">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rgbClr val="050313"/>
                </a:solidFill>
              </a:rPr>
              <a:t>业界可用</a:t>
            </a:r>
            <a:endParaRPr lang="zh-CN" altLang="en-US" dirty="0">
              <a:solidFill>
                <a:srgbClr val="050313"/>
              </a:solidFill>
            </a:endParaRPr>
          </a:p>
        </p:txBody>
      </p:sp>
      <p:sp>
        <p:nvSpPr>
          <p:cNvPr id="4" name="文本框 3"/>
          <p:cNvSpPr txBox="1"/>
          <p:nvPr/>
        </p:nvSpPr>
        <p:spPr>
          <a:xfrm>
            <a:off x="1348902" y="2036323"/>
            <a:ext cx="4442242" cy="369332"/>
          </a:xfrm>
          <a:prstGeom prst="rect">
            <a:avLst/>
          </a:prstGeom>
          <a:noFill/>
        </p:spPr>
        <p:txBody>
          <a:bodyPr wrap="none" rtlCol="0">
            <a:spAutoFit/>
          </a:bodyPr>
          <a:lstStyle/>
          <a:p>
            <a:r>
              <a:rPr lang="en-US" altLang="zh-CN" dirty="0">
                <a:hlinkClick r:id="rId3"/>
              </a:rPr>
              <a:t>https://github.com/resilience4j/resilience4j</a:t>
            </a:r>
            <a:endParaRPr kumimoji="1" lang="zh-CN" altLang="en-US" dirty="0"/>
          </a:p>
        </p:txBody>
      </p:sp>
      <p:sp>
        <p:nvSpPr>
          <p:cNvPr id="5" name="矩形 4"/>
          <p:cNvSpPr/>
          <p:nvPr/>
        </p:nvSpPr>
        <p:spPr>
          <a:xfrm>
            <a:off x="1348902" y="3802053"/>
            <a:ext cx="3711272" cy="369332"/>
          </a:xfrm>
          <a:prstGeom prst="rect">
            <a:avLst/>
          </a:prstGeom>
        </p:spPr>
        <p:txBody>
          <a:bodyPr wrap="none">
            <a:spAutoFit/>
          </a:bodyPr>
          <a:lstStyle/>
          <a:p>
            <a:r>
              <a:rPr lang="en-US" altLang="zh-CN" dirty="0">
                <a:hlinkClick r:id="rId4"/>
              </a:rPr>
              <a:t>https://github.com/alibaba/Sentinel</a:t>
            </a:r>
            <a:endParaRPr lang="zh-CN" altLang="en-US" dirty="0"/>
          </a:p>
        </p:txBody>
      </p:sp>
    </p:spTree>
    <p:extLst>
      <p:ext uri="{BB962C8B-B14F-4D97-AF65-F5344CB8AC3E}">
        <p14:creationId xmlns:p14="http://schemas.microsoft.com/office/powerpoint/2010/main" val="1202864975"/>
      </p:ext>
    </p:extLst>
  </p:cSld>
  <p:clrMapOvr>
    <a:masterClrMapping/>
  </p:clrMapOvr>
  <p:transition spd="slow">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rgbClr val="050313"/>
                </a:solidFill>
              </a:rPr>
              <a:t>业界比较</a:t>
            </a:r>
            <a:endParaRPr lang="zh-CN" altLang="en-US" dirty="0">
              <a:solidFill>
                <a:srgbClr val="050313"/>
              </a:solidFill>
            </a:endParaRPr>
          </a:p>
        </p:txBody>
      </p:sp>
      <p:pic>
        <p:nvPicPr>
          <p:cNvPr id="4" name="图片 3"/>
          <p:cNvPicPr>
            <a:picLocks noChangeAspect="1"/>
          </p:cNvPicPr>
          <p:nvPr/>
        </p:nvPicPr>
        <p:blipFill>
          <a:blip r:embed="rId3"/>
          <a:stretch>
            <a:fillRect/>
          </a:stretch>
        </p:blipFill>
        <p:spPr>
          <a:xfrm>
            <a:off x="4020420" y="1271081"/>
            <a:ext cx="4491568" cy="5586919"/>
          </a:xfrm>
          <a:prstGeom prst="rect">
            <a:avLst/>
          </a:prstGeom>
        </p:spPr>
      </p:pic>
    </p:spTree>
    <p:extLst>
      <p:ext uri="{BB962C8B-B14F-4D97-AF65-F5344CB8AC3E}">
        <p14:creationId xmlns:p14="http://schemas.microsoft.com/office/powerpoint/2010/main" val="955038743"/>
      </p:ext>
    </p:extLst>
  </p:cSld>
  <p:clrMapOvr>
    <a:masterClrMapping/>
  </p:clrMapOvr>
  <p:transition spd="slow">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rgbClr val="050313"/>
                </a:solidFill>
              </a:rPr>
              <a:t>插件使用</a:t>
            </a:r>
            <a:endParaRPr lang="zh-CN" altLang="en-US" dirty="0">
              <a:solidFill>
                <a:srgbClr val="050313"/>
              </a:solidFill>
            </a:endParaRPr>
          </a:p>
        </p:txBody>
      </p:sp>
      <p:sp>
        <p:nvSpPr>
          <p:cNvPr id="5" name="文本框 4"/>
          <p:cNvSpPr txBox="1"/>
          <p:nvPr/>
        </p:nvSpPr>
        <p:spPr>
          <a:xfrm>
            <a:off x="771728" y="1802860"/>
            <a:ext cx="2595582" cy="369332"/>
          </a:xfrm>
          <a:prstGeom prst="rect">
            <a:avLst/>
          </a:prstGeom>
          <a:noFill/>
        </p:spPr>
        <p:txBody>
          <a:bodyPr wrap="none" rtlCol="0">
            <a:spAutoFit/>
          </a:bodyPr>
          <a:lstStyle/>
          <a:p>
            <a:r>
              <a:rPr kumimoji="1" lang="en-US" altLang="zh-CN" dirty="0" err="1" smtClean="0"/>
              <a:t>MyBatisCodeHelperPro</a:t>
            </a:r>
            <a:endParaRPr kumimoji="1" lang="zh-CN" altLang="en-US" dirty="0"/>
          </a:p>
        </p:txBody>
      </p:sp>
      <p:sp>
        <p:nvSpPr>
          <p:cNvPr id="7" name="文本框 6"/>
          <p:cNvSpPr txBox="1"/>
          <p:nvPr/>
        </p:nvSpPr>
        <p:spPr>
          <a:xfrm>
            <a:off x="849549" y="2782111"/>
            <a:ext cx="1428596" cy="369332"/>
          </a:xfrm>
          <a:prstGeom prst="rect">
            <a:avLst/>
          </a:prstGeom>
          <a:noFill/>
        </p:spPr>
        <p:txBody>
          <a:bodyPr wrap="none" rtlCol="0">
            <a:spAutoFit/>
          </a:bodyPr>
          <a:lstStyle/>
          <a:p>
            <a:r>
              <a:rPr kumimoji="1" lang="en-US" altLang="zh-CN" dirty="0" err="1" smtClean="0"/>
              <a:t>InnerBuilder</a:t>
            </a:r>
            <a:endParaRPr kumimoji="1" lang="zh-CN" altLang="en-US" dirty="0"/>
          </a:p>
        </p:txBody>
      </p:sp>
      <p:sp>
        <p:nvSpPr>
          <p:cNvPr id="9" name="文本框 8"/>
          <p:cNvSpPr txBox="1"/>
          <p:nvPr/>
        </p:nvSpPr>
        <p:spPr>
          <a:xfrm>
            <a:off x="901430" y="3832698"/>
            <a:ext cx="2018501" cy="369332"/>
          </a:xfrm>
          <a:prstGeom prst="rect">
            <a:avLst/>
          </a:prstGeom>
          <a:noFill/>
        </p:spPr>
        <p:txBody>
          <a:bodyPr wrap="none" rtlCol="0">
            <a:spAutoFit/>
          </a:bodyPr>
          <a:lstStyle/>
          <a:p>
            <a:r>
              <a:rPr kumimoji="1" lang="en-US" altLang="zh-CN" dirty="0" err="1" smtClean="0"/>
              <a:t>GenerateAllSetter</a:t>
            </a:r>
            <a:endParaRPr kumimoji="1" lang="zh-CN" altLang="en-US" dirty="0"/>
          </a:p>
        </p:txBody>
      </p:sp>
    </p:spTree>
    <p:extLst>
      <p:ext uri="{BB962C8B-B14F-4D97-AF65-F5344CB8AC3E}">
        <p14:creationId xmlns:p14="http://schemas.microsoft.com/office/powerpoint/2010/main" val="362250025"/>
      </p:ext>
    </p:extLst>
  </p:cSld>
  <p:clrMapOvr>
    <a:masterClrMapping/>
  </p:clrMapOvr>
  <p:transition spd="slow">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rgbClr val="050313"/>
                </a:solidFill>
              </a:rPr>
              <a:t>回顾</a:t>
            </a:r>
            <a:r>
              <a:rPr lang="zh-CN" altLang="en-US" dirty="0" smtClean="0">
                <a:solidFill>
                  <a:srgbClr val="050313"/>
                </a:solidFill>
              </a:rPr>
              <a:t>与改进</a:t>
            </a:r>
            <a:endParaRPr lang="zh-CN" altLang="en-US" dirty="0">
              <a:solidFill>
                <a:srgbClr val="050313"/>
              </a:solidFill>
            </a:endParaRPr>
          </a:p>
        </p:txBody>
      </p:sp>
    </p:spTree>
    <p:extLst>
      <p:ext uri="{BB962C8B-B14F-4D97-AF65-F5344CB8AC3E}">
        <p14:creationId xmlns:p14="http://schemas.microsoft.com/office/powerpoint/2010/main" val="4078431221"/>
      </p:ext>
    </p:extLst>
  </p:cSld>
  <p:clrMapOvr>
    <a:masterClrMapping/>
  </p:clrMapOvr>
  <p:transition spd="slow">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0" y="1919012"/>
            <a:ext cx="12192000" cy="3019977"/>
            <a:chOff x="-32365" y="2090958"/>
            <a:chExt cx="12224365" cy="3019977"/>
          </a:xfrm>
        </p:grpSpPr>
        <p:pic>
          <p:nvPicPr>
            <p:cNvPr id="10" name="图片 9"/>
            <p:cNvPicPr>
              <a:picLocks noChangeAspect="1"/>
            </p:cNvPicPr>
            <p:nvPr/>
          </p:nvPicPr>
          <p:blipFill rotWithShape="1">
            <a:blip r:embed="rId3" cstate="print"/>
            <a:srcRect b="7592"/>
            <a:stretch/>
          </p:blipFill>
          <p:spPr>
            <a:xfrm>
              <a:off x="6384617" y="2090958"/>
              <a:ext cx="5807383" cy="3019977"/>
            </a:xfrm>
            <a:prstGeom prst="rect">
              <a:avLst/>
            </a:prstGeom>
            <a:noFill/>
            <a:ln>
              <a:noFill/>
            </a:ln>
          </p:spPr>
        </p:pic>
        <p:grpSp>
          <p:nvGrpSpPr>
            <p:cNvPr id="11" name="组 2"/>
            <p:cNvGrpSpPr/>
            <p:nvPr/>
          </p:nvGrpSpPr>
          <p:grpSpPr>
            <a:xfrm>
              <a:off x="-32365" y="2090958"/>
              <a:ext cx="7574934" cy="3019977"/>
              <a:chOff x="-659926" y="2531976"/>
              <a:chExt cx="7985487" cy="2982872"/>
            </a:xfrm>
          </p:grpSpPr>
          <p:sp>
            <p:nvSpPr>
              <p:cNvPr id="13" name="平行四边形 3"/>
              <p:cNvSpPr/>
              <p:nvPr/>
            </p:nvSpPr>
            <p:spPr>
              <a:xfrm>
                <a:off x="-659926" y="2531976"/>
                <a:ext cx="5257939" cy="2982872"/>
              </a:xfrm>
              <a:prstGeom prst="parallelogram">
                <a:avLst>
                  <a:gd name="adj" fmla="val 0"/>
                </a:avLst>
              </a:prstGeom>
              <a:solidFill>
                <a:srgbClr val="4E85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4" name="平行四边形 13"/>
              <p:cNvSpPr/>
              <p:nvPr/>
            </p:nvSpPr>
            <p:spPr>
              <a:xfrm>
                <a:off x="3360179" y="2531976"/>
                <a:ext cx="3965382" cy="2982872"/>
              </a:xfrm>
              <a:prstGeom prst="parallelogram">
                <a:avLst>
                  <a:gd name="adj" fmla="val 38102"/>
                </a:avLst>
              </a:prstGeom>
              <a:solidFill>
                <a:srgbClr val="4E85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12" name="文本框 7"/>
            <p:cNvSpPr txBox="1"/>
            <p:nvPr/>
          </p:nvSpPr>
          <p:spPr>
            <a:xfrm>
              <a:off x="1561514" y="2845556"/>
              <a:ext cx="4374814" cy="1323439"/>
            </a:xfrm>
            <a:prstGeom prst="rect">
              <a:avLst/>
            </a:prstGeom>
            <a:noFill/>
          </p:spPr>
          <p:txBody>
            <a:bodyPr wrap="square" rtlCol="0">
              <a:spAutoFit/>
            </a:bodyPr>
            <a:lstStyle/>
            <a:p>
              <a:r>
                <a:rPr kumimoji="1" lang="zh-CN" altLang="en-US" sz="8000" dirty="0" smtClean="0">
                  <a:solidFill>
                    <a:schemeClr val="bg1"/>
                  </a:solidFill>
                  <a:latin typeface="华文细黑" panose="02010600040101010101" pitchFamily="2" charset="-122"/>
                  <a:ea typeface="华文细黑" panose="02010600040101010101" pitchFamily="2" charset="-122"/>
                  <a:cs typeface="Haettenschweiler" charset="0"/>
                </a:rPr>
                <a:t>欢迎提问</a:t>
              </a:r>
              <a:endParaRPr kumimoji="1" lang="zh-CN" altLang="en-US" sz="8000" dirty="0">
                <a:solidFill>
                  <a:schemeClr val="bg1"/>
                </a:solidFill>
                <a:latin typeface="华文细黑" panose="02010600040101010101" pitchFamily="2" charset="-122"/>
                <a:ea typeface="华文细黑" panose="02010600040101010101" pitchFamily="2" charset="-122"/>
                <a:cs typeface="Haettenschweiler" charset="0"/>
              </a:endParaRPr>
            </a:p>
          </p:txBody>
        </p:sp>
      </p:grpSp>
    </p:spTree>
    <p:extLst>
      <p:ext uri="{BB962C8B-B14F-4D97-AF65-F5344CB8AC3E}">
        <p14:creationId xmlns:p14="http://schemas.microsoft.com/office/powerpoint/2010/main" val="3832702890"/>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origin</a:t>
            </a:r>
            <a:endParaRPr lang="zh-CN" altLang="en-US" dirty="0">
              <a:solidFill>
                <a:srgbClr val="050313"/>
              </a:solidFill>
            </a:endParaRPr>
          </a:p>
        </p:txBody>
      </p:sp>
      <p:sp>
        <p:nvSpPr>
          <p:cNvPr id="5" name="文本框 4"/>
          <p:cNvSpPr txBox="1"/>
          <p:nvPr/>
        </p:nvSpPr>
        <p:spPr>
          <a:xfrm>
            <a:off x="499353" y="1549940"/>
            <a:ext cx="6045245" cy="923330"/>
          </a:xfrm>
          <a:prstGeom prst="rect">
            <a:avLst/>
          </a:prstGeom>
          <a:noFill/>
        </p:spPr>
        <p:txBody>
          <a:bodyPr wrap="none" rtlCol="0">
            <a:spAutoFit/>
          </a:bodyPr>
          <a:lstStyle/>
          <a:p>
            <a:r>
              <a:rPr lang="en-US" altLang="zh-CN" dirty="0" smtClean="0"/>
              <a:t>origin</a:t>
            </a:r>
            <a:r>
              <a:rPr lang="zh-CN" altLang="en-US" dirty="0" smtClean="0"/>
              <a:t>：  </a:t>
            </a:r>
            <a:r>
              <a:rPr lang="en-US" altLang="zh-CN" dirty="0">
                <a:hlinkClick r:id="rId3"/>
              </a:rPr>
              <a:t>https://martinfowler.com/bliki/CircuitBreaker.html</a:t>
            </a:r>
            <a:endParaRPr lang="en-US" altLang="zh-CN" dirty="0"/>
          </a:p>
          <a:p>
            <a:endParaRPr lang="en-US" altLang="zh-CN" dirty="0"/>
          </a:p>
          <a:p>
            <a:endParaRPr kumimoji="1" lang="zh-CN" altLang="en-US" dirty="0"/>
          </a:p>
        </p:txBody>
      </p:sp>
      <p:pic>
        <p:nvPicPr>
          <p:cNvPr id="7" name="图片 6"/>
          <p:cNvPicPr>
            <a:picLocks noChangeAspect="1"/>
          </p:cNvPicPr>
          <p:nvPr/>
        </p:nvPicPr>
        <p:blipFill>
          <a:blip r:embed="rId4"/>
          <a:stretch>
            <a:fillRect/>
          </a:stretch>
        </p:blipFill>
        <p:spPr>
          <a:xfrm>
            <a:off x="402177" y="2153055"/>
            <a:ext cx="3734684" cy="4477966"/>
          </a:xfrm>
          <a:prstGeom prst="rect">
            <a:avLst/>
          </a:prstGeom>
        </p:spPr>
      </p:pic>
      <p:pic>
        <p:nvPicPr>
          <p:cNvPr id="10" name="图片 9"/>
          <p:cNvPicPr>
            <a:picLocks noChangeAspect="1"/>
          </p:cNvPicPr>
          <p:nvPr/>
        </p:nvPicPr>
        <p:blipFill>
          <a:blip r:embed="rId5"/>
          <a:stretch>
            <a:fillRect/>
          </a:stretch>
        </p:blipFill>
        <p:spPr>
          <a:xfrm>
            <a:off x="4623880" y="2283416"/>
            <a:ext cx="5878519" cy="4574583"/>
          </a:xfrm>
          <a:prstGeom prst="rect">
            <a:avLst/>
          </a:prstGeom>
        </p:spPr>
      </p:pic>
    </p:spTree>
    <p:extLst>
      <p:ext uri="{BB962C8B-B14F-4D97-AF65-F5344CB8AC3E}">
        <p14:creationId xmlns:p14="http://schemas.microsoft.com/office/powerpoint/2010/main" val="4071855344"/>
      </p:ext>
    </p:extLst>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why</a:t>
            </a:r>
            <a:endParaRPr lang="zh-CN" altLang="en-US" dirty="0">
              <a:solidFill>
                <a:srgbClr val="050313"/>
              </a:solidFill>
            </a:endParaRPr>
          </a:p>
        </p:txBody>
      </p:sp>
      <p:sp>
        <p:nvSpPr>
          <p:cNvPr id="3" name="文本框 2"/>
          <p:cNvSpPr txBox="1"/>
          <p:nvPr/>
        </p:nvSpPr>
        <p:spPr>
          <a:xfrm>
            <a:off x="734096" y="1880316"/>
            <a:ext cx="9264075" cy="1477328"/>
          </a:xfrm>
          <a:prstGeom prst="rect">
            <a:avLst/>
          </a:prstGeom>
          <a:noFill/>
        </p:spPr>
        <p:txBody>
          <a:bodyPr wrap="none" rtlCol="0">
            <a:spAutoFit/>
          </a:bodyPr>
          <a:lstStyle/>
          <a:p>
            <a:r>
              <a:rPr lang="en-US" altLang="zh-CN" dirty="0" smtClean="0"/>
              <a:t>1</a:t>
            </a:r>
            <a:r>
              <a:rPr lang="zh-CN" altLang="en-US" dirty="0" smtClean="0"/>
              <a:t>、</a:t>
            </a:r>
            <a:r>
              <a:rPr lang="en-US" altLang="zh-CN" b="1" dirty="0"/>
              <a:t>Latency and Fault </a:t>
            </a:r>
            <a:r>
              <a:rPr lang="en-US" altLang="zh-CN" b="1" dirty="0" smtClean="0"/>
              <a:t>Tolerance</a:t>
            </a:r>
          </a:p>
          <a:p>
            <a:endParaRPr lang="en-US" altLang="zh-CN" b="1" dirty="0"/>
          </a:p>
          <a:p>
            <a:r>
              <a:rPr lang="en-US" altLang="zh-CN" dirty="0"/>
              <a:t>Stop cascading failures. Fallbacks and graceful degradation. Fail fast and rapid recovery.</a:t>
            </a:r>
          </a:p>
          <a:p>
            <a:r>
              <a:rPr lang="en-US" altLang="zh-CN" dirty="0"/>
              <a:t>Thread and semaphore isolation with circuit breakers.</a:t>
            </a:r>
          </a:p>
          <a:p>
            <a:endParaRPr lang="en-US" altLang="zh-CN" b="1" dirty="0"/>
          </a:p>
        </p:txBody>
      </p:sp>
      <p:sp>
        <p:nvSpPr>
          <p:cNvPr id="8" name="文本框 7"/>
          <p:cNvSpPr txBox="1"/>
          <p:nvPr/>
        </p:nvSpPr>
        <p:spPr>
          <a:xfrm>
            <a:off x="734096" y="3518612"/>
            <a:ext cx="9430787" cy="923330"/>
          </a:xfrm>
          <a:prstGeom prst="rect">
            <a:avLst/>
          </a:prstGeom>
          <a:noFill/>
        </p:spPr>
        <p:txBody>
          <a:bodyPr wrap="none" rtlCol="0">
            <a:spAutoFit/>
          </a:bodyPr>
          <a:lstStyle/>
          <a:p>
            <a:r>
              <a:rPr kumimoji="1" lang="en-US" altLang="zh-CN" dirty="0" smtClean="0"/>
              <a:t>2</a:t>
            </a:r>
            <a:r>
              <a:rPr kumimoji="1" lang="zh-CN" altLang="en-US" dirty="0" smtClean="0"/>
              <a:t>、</a:t>
            </a:r>
            <a:r>
              <a:rPr lang="en-US" altLang="zh-CN" b="1" dirty="0" err="1"/>
              <a:t>Realtime</a:t>
            </a:r>
            <a:r>
              <a:rPr lang="en-US" altLang="zh-CN" b="1" dirty="0"/>
              <a:t> Operations</a:t>
            </a:r>
          </a:p>
          <a:p>
            <a:r>
              <a:rPr lang="en-US" altLang="zh-CN" dirty="0" err="1"/>
              <a:t>Realtime</a:t>
            </a:r>
            <a:r>
              <a:rPr lang="en-US" altLang="zh-CN" dirty="0"/>
              <a:t> monitoring and configuration changes. </a:t>
            </a:r>
            <a:endParaRPr lang="en-US" altLang="zh-CN" dirty="0" smtClean="0"/>
          </a:p>
          <a:p>
            <a:r>
              <a:rPr lang="en-US" altLang="zh-CN" dirty="0" smtClean="0"/>
              <a:t>Watch </a:t>
            </a:r>
            <a:r>
              <a:rPr lang="en-US" altLang="zh-CN" dirty="0"/>
              <a:t>service and property changes take effect immediately as they spread across a fleet.</a:t>
            </a:r>
            <a:endParaRPr kumimoji="1" lang="zh-CN" altLang="en-US" dirty="0"/>
          </a:p>
        </p:txBody>
      </p:sp>
      <p:sp>
        <p:nvSpPr>
          <p:cNvPr id="11" name="文本框 10"/>
          <p:cNvSpPr txBox="1"/>
          <p:nvPr/>
        </p:nvSpPr>
        <p:spPr>
          <a:xfrm>
            <a:off x="734096" y="4873336"/>
            <a:ext cx="10841429" cy="646331"/>
          </a:xfrm>
          <a:prstGeom prst="rect">
            <a:avLst/>
          </a:prstGeom>
          <a:noFill/>
        </p:spPr>
        <p:txBody>
          <a:bodyPr wrap="none" rtlCol="0">
            <a:spAutoFit/>
          </a:bodyPr>
          <a:lstStyle/>
          <a:p>
            <a:r>
              <a:rPr kumimoji="1" lang="en-US" altLang="zh-CN" dirty="0" smtClean="0"/>
              <a:t>3</a:t>
            </a:r>
            <a:r>
              <a:rPr kumimoji="1" lang="zh-CN" altLang="en-US" dirty="0" smtClean="0"/>
              <a:t>、</a:t>
            </a:r>
            <a:r>
              <a:rPr lang="en-US" altLang="zh-CN" b="1" dirty="0"/>
              <a:t>Concurrency</a:t>
            </a:r>
          </a:p>
          <a:p>
            <a:r>
              <a:rPr lang="en-US" altLang="zh-CN" dirty="0"/>
              <a:t>Parallel execution. Concurrency aware request caching. Automated batching through request collapsing.</a:t>
            </a:r>
            <a:endParaRPr kumimoji="1" lang="zh-CN" altLang="en-US" dirty="0"/>
          </a:p>
        </p:txBody>
      </p:sp>
    </p:spTree>
    <p:extLst>
      <p:ext uri="{BB962C8B-B14F-4D97-AF65-F5344CB8AC3E}">
        <p14:creationId xmlns:p14="http://schemas.microsoft.com/office/powerpoint/2010/main" val="1965779876"/>
      </p:ext>
    </p:extLst>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how</a:t>
            </a:r>
            <a:endParaRPr lang="zh-CN" altLang="en-US" dirty="0">
              <a:solidFill>
                <a:srgbClr val="050313"/>
              </a:solidFill>
            </a:endParaRPr>
          </a:p>
        </p:txBody>
      </p:sp>
      <p:sp>
        <p:nvSpPr>
          <p:cNvPr id="26" name="文本框 25"/>
          <p:cNvSpPr txBox="1"/>
          <p:nvPr/>
        </p:nvSpPr>
        <p:spPr>
          <a:xfrm>
            <a:off x="11487150" y="-647700"/>
            <a:ext cx="877163" cy="369332"/>
          </a:xfrm>
          <a:prstGeom prst="rect">
            <a:avLst/>
          </a:prstGeom>
          <a:noFill/>
        </p:spPr>
        <p:txBody>
          <a:bodyPr wrap="none" rtlCol="0">
            <a:spAutoFit/>
          </a:bodyPr>
          <a:lstStyle/>
          <a:p>
            <a:r>
              <a:rPr lang="zh-CN" altLang="en-US" dirty="0" smtClean="0"/>
              <a:t>延迟符</a:t>
            </a:r>
            <a:endParaRPr lang="zh-CN" altLang="en-US" dirty="0"/>
          </a:p>
        </p:txBody>
      </p:sp>
      <p:sp>
        <p:nvSpPr>
          <p:cNvPr id="3" name="文本框 2"/>
          <p:cNvSpPr txBox="1"/>
          <p:nvPr/>
        </p:nvSpPr>
        <p:spPr>
          <a:xfrm>
            <a:off x="1210614" y="2047741"/>
            <a:ext cx="4455066" cy="923330"/>
          </a:xfrm>
          <a:prstGeom prst="rect">
            <a:avLst/>
          </a:prstGeom>
          <a:noFill/>
        </p:spPr>
        <p:txBody>
          <a:bodyPr wrap="none" rtlCol="0">
            <a:spAutoFit/>
          </a:bodyPr>
          <a:lstStyle/>
          <a:p>
            <a:endParaRPr lang="en-US" altLang="zh-CN" dirty="0" smtClean="0"/>
          </a:p>
          <a:p>
            <a:r>
              <a:rPr lang="zh-CN" altLang="en-US" dirty="0" smtClean="0"/>
              <a:t>最好的解释： </a:t>
            </a:r>
            <a:endParaRPr lang="en-US" altLang="zh-CN" dirty="0" smtClean="0"/>
          </a:p>
          <a:p>
            <a:r>
              <a:rPr lang="zh-CN" altLang="en-US" dirty="0" smtClean="0"/>
              <a:t>官方 </a:t>
            </a:r>
            <a:r>
              <a:rPr lang="en-US" altLang="zh-CN" dirty="0">
                <a:hlinkClick r:id="rId3"/>
              </a:rPr>
              <a:t>https://github.com/Netflix/Hystrix/wiki</a:t>
            </a:r>
            <a:endParaRPr lang="zh-CN" altLang="en-US" dirty="0"/>
          </a:p>
        </p:txBody>
      </p:sp>
    </p:spTree>
    <p:extLst>
      <p:ext uri="{BB962C8B-B14F-4D97-AF65-F5344CB8AC3E}">
        <p14:creationId xmlns:p14="http://schemas.microsoft.com/office/powerpoint/2010/main" val="2749073108"/>
      </p:ext>
    </p:extLst>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rgbClr val="050313"/>
                </a:solidFill>
              </a:rPr>
              <a:t>如何实现设计目标</a:t>
            </a:r>
            <a:endParaRPr lang="zh-CN" altLang="en-US" dirty="0">
              <a:solidFill>
                <a:srgbClr val="050313"/>
              </a:solidFill>
            </a:endParaRPr>
          </a:p>
        </p:txBody>
      </p:sp>
      <p:sp>
        <p:nvSpPr>
          <p:cNvPr id="26" name="文本框 25"/>
          <p:cNvSpPr txBox="1"/>
          <p:nvPr/>
        </p:nvSpPr>
        <p:spPr>
          <a:xfrm>
            <a:off x="11487150" y="-647700"/>
            <a:ext cx="877163" cy="369332"/>
          </a:xfrm>
          <a:prstGeom prst="rect">
            <a:avLst/>
          </a:prstGeom>
          <a:noFill/>
        </p:spPr>
        <p:txBody>
          <a:bodyPr wrap="none" rtlCol="0">
            <a:spAutoFit/>
          </a:bodyPr>
          <a:lstStyle/>
          <a:p>
            <a:r>
              <a:rPr lang="zh-CN" altLang="en-US" dirty="0" smtClean="0"/>
              <a:t>延迟符</a:t>
            </a:r>
            <a:endParaRPr lang="zh-CN" altLang="en-US" dirty="0"/>
          </a:p>
        </p:txBody>
      </p:sp>
      <p:sp>
        <p:nvSpPr>
          <p:cNvPr id="3" name="文本框 2"/>
          <p:cNvSpPr txBox="1"/>
          <p:nvPr/>
        </p:nvSpPr>
        <p:spPr>
          <a:xfrm>
            <a:off x="1210614" y="2047741"/>
            <a:ext cx="9058890" cy="923330"/>
          </a:xfrm>
          <a:prstGeom prst="rect">
            <a:avLst/>
          </a:prstGeom>
          <a:noFill/>
        </p:spPr>
        <p:txBody>
          <a:bodyPr wrap="none" rtlCol="0">
            <a:spAutoFit/>
          </a:bodyPr>
          <a:lstStyle/>
          <a:p>
            <a:r>
              <a:rPr lang="zh-CN" altLang="en-US" dirty="0"/>
              <a:t>把对外部系统的一些调用包装成</a:t>
            </a:r>
            <a:r>
              <a:rPr lang="en-US" altLang="zh-CN" dirty="0" err="1"/>
              <a:t>HystrixCommand</a:t>
            </a:r>
            <a:r>
              <a:rPr lang="zh-CN" altLang="en-US" dirty="0"/>
              <a:t>或者</a:t>
            </a:r>
            <a:r>
              <a:rPr lang="en-US" altLang="zh-CN" dirty="0" err="1"/>
              <a:t>HystrixObservableCommand</a:t>
            </a:r>
            <a:r>
              <a:rPr lang="zh-CN" altLang="en-US" dirty="0" smtClean="0"/>
              <a:t>命令</a:t>
            </a:r>
            <a:endParaRPr lang="en-US" altLang="zh-CN" dirty="0" smtClean="0"/>
          </a:p>
          <a:p>
            <a:r>
              <a:rPr lang="zh-CN" altLang="en-US" dirty="0" smtClean="0"/>
              <a:t>在</a:t>
            </a:r>
            <a:r>
              <a:rPr lang="zh-CN" altLang="en-US" dirty="0"/>
              <a:t>一个单独的线程池里面执行</a:t>
            </a:r>
            <a:r>
              <a:rPr lang="en-US" altLang="zh-CN" dirty="0"/>
              <a:t>(command pattern)</a:t>
            </a:r>
          </a:p>
          <a:p>
            <a:endParaRPr lang="zh-CN" altLang="en-US" dirty="0"/>
          </a:p>
        </p:txBody>
      </p:sp>
      <p:sp>
        <p:nvSpPr>
          <p:cNvPr id="5" name="文本框 4"/>
          <p:cNvSpPr txBox="1"/>
          <p:nvPr/>
        </p:nvSpPr>
        <p:spPr>
          <a:xfrm>
            <a:off x="1265208" y="3301042"/>
            <a:ext cx="4570482" cy="369332"/>
          </a:xfrm>
          <a:prstGeom prst="rect">
            <a:avLst/>
          </a:prstGeom>
          <a:noFill/>
        </p:spPr>
        <p:txBody>
          <a:bodyPr wrap="none" rtlCol="0">
            <a:spAutoFit/>
          </a:bodyPr>
          <a:lstStyle/>
          <a:p>
            <a:r>
              <a:rPr lang="zh-CN" altLang="en-US" dirty="0"/>
              <a:t>对每一个外部调用都创建一个单独的线程池</a:t>
            </a:r>
            <a:endParaRPr kumimoji="1" lang="zh-CN" altLang="en-US" dirty="0"/>
          </a:p>
        </p:txBody>
      </p:sp>
      <p:sp>
        <p:nvSpPr>
          <p:cNvPr id="7" name="文本框 6"/>
          <p:cNvSpPr txBox="1"/>
          <p:nvPr/>
        </p:nvSpPr>
        <p:spPr>
          <a:xfrm>
            <a:off x="1322717" y="4244196"/>
            <a:ext cx="8032968" cy="646331"/>
          </a:xfrm>
          <a:prstGeom prst="rect">
            <a:avLst/>
          </a:prstGeom>
          <a:noFill/>
        </p:spPr>
        <p:txBody>
          <a:bodyPr wrap="none" rtlCol="0">
            <a:spAutoFit/>
          </a:bodyPr>
          <a:lstStyle/>
          <a:p>
            <a:r>
              <a:rPr lang="zh-CN" altLang="en-US" dirty="0"/>
              <a:t>如果某个服务的错误百分比超过设置的阈值</a:t>
            </a:r>
            <a:r>
              <a:rPr lang="zh-CN" altLang="en-US" dirty="0" smtClean="0"/>
              <a:t>，</a:t>
            </a:r>
            <a:endParaRPr lang="en-US" altLang="zh-CN" dirty="0" smtClean="0"/>
          </a:p>
          <a:p>
            <a:r>
              <a:rPr lang="zh-CN" altLang="en-US" dirty="0" smtClean="0"/>
              <a:t>则</a:t>
            </a:r>
            <a:r>
              <a:rPr lang="zh-CN" altLang="en-US" dirty="0"/>
              <a:t>通过手动或自动地中断一个断路器停止某一特定服务的所有请求一段时间。</a:t>
            </a:r>
          </a:p>
        </p:txBody>
      </p:sp>
      <p:sp>
        <p:nvSpPr>
          <p:cNvPr id="8" name="文本框 7"/>
          <p:cNvSpPr txBox="1"/>
          <p:nvPr/>
        </p:nvSpPr>
        <p:spPr>
          <a:xfrm>
            <a:off x="1160836" y="5317787"/>
            <a:ext cx="6763390" cy="646331"/>
          </a:xfrm>
          <a:prstGeom prst="rect">
            <a:avLst/>
          </a:prstGeom>
          <a:noFill/>
        </p:spPr>
        <p:txBody>
          <a:bodyPr wrap="none" rtlCol="0">
            <a:spAutoFit/>
          </a:bodyPr>
          <a:lstStyle/>
          <a:p>
            <a:r>
              <a:rPr lang="zh-CN" altLang="en-US" dirty="0"/>
              <a:t>当调用失败，超时，</a:t>
            </a:r>
            <a:r>
              <a:rPr lang="en-US" altLang="zh-CN" dirty="0"/>
              <a:t>reject</a:t>
            </a:r>
            <a:r>
              <a:rPr lang="zh-CN" altLang="en-US" dirty="0"/>
              <a:t>或者</a:t>
            </a:r>
            <a:r>
              <a:rPr lang="en-US" altLang="zh-CN" dirty="0"/>
              <a:t>short-circuits</a:t>
            </a:r>
            <a:r>
              <a:rPr lang="zh-CN" altLang="en-US" dirty="0"/>
              <a:t>时候提供</a:t>
            </a:r>
            <a:r>
              <a:rPr lang="en-US" altLang="zh-CN" dirty="0"/>
              <a:t>fallback</a:t>
            </a:r>
            <a:r>
              <a:rPr lang="zh-CN" altLang="en-US" dirty="0"/>
              <a:t>机制</a:t>
            </a:r>
          </a:p>
          <a:p>
            <a:endParaRPr kumimoji="1" lang="zh-CN" altLang="en-US" dirty="0"/>
          </a:p>
        </p:txBody>
      </p:sp>
    </p:spTree>
    <p:extLst>
      <p:ext uri="{BB962C8B-B14F-4D97-AF65-F5344CB8AC3E}">
        <p14:creationId xmlns:p14="http://schemas.microsoft.com/office/powerpoint/2010/main" val="832813152"/>
      </p:ext>
    </p:extLst>
  </p:cSld>
  <p:clrMapOvr>
    <a:masterClrMapping/>
  </p:clrMapOvr>
  <p:transition spd="slow">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rgbClr val="050313"/>
                </a:solidFill>
              </a:rPr>
              <a:t>线程池概览</a:t>
            </a:r>
            <a:endParaRPr lang="zh-CN" altLang="en-US" dirty="0">
              <a:solidFill>
                <a:srgbClr val="050313"/>
              </a:solidFill>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08" y="1491034"/>
            <a:ext cx="10058400" cy="5111865"/>
          </a:xfrm>
          <a:prstGeom prst="rect">
            <a:avLst/>
          </a:prstGeom>
        </p:spPr>
      </p:pic>
    </p:spTree>
    <p:extLst>
      <p:ext uri="{BB962C8B-B14F-4D97-AF65-F5344CB8AC3E}">
        <p14:creationId xmlns:p14="http://schemas.microsoft.com/office/powerpoint/2010/main" val="641062127"/>
      </p:ext>
    </p:extLst>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olidFill>
                  <a:srgbClr val="050313"/>
                </a:solidFill>
              </a:rPr>
              <a:t>How</a:t>
            </a:r>
            <a:r>
              <a:rPr lang="zh-CN" altLang="en-US" dirty="0" smtClean="0">
                <a:solidFill>
                  <a:srgbClr val="050313"/>
                </a:solidFill>
              </a:rPr>
              <a:t> </a:t>
            </a:r>
            <a:r>
              <a:rPr lang="en-US" altLang="zh-CN" dirty="0" smtClean="0">
                <a:solidFill>
                  <a:srgbClr val="050313"/>
                </a:solidFill>
              </a:rPr>
              <a:t>it</a:t>
            </a:r>
            <a:r>
              <a:rPr lang="zh-CN" altLang="en-US" dirty="0" smtClean="0">
                <a:solidFill>
                  <a:srgbClr val="050313"/>
                </a:solidFill>
              </a:rPr>
              <a:t> </a:t>
            </a:r>
            <a:r>
              <a:rPr lang="en-US" altLang="zh-CN" dirty="0" smtClean="0">
                <a:solidFill>
                  <a:srgbClr val="050313"/>
                </a:solidFill>
              </a:rPr>
              <a:t>works</a:t>
            </a:r>
            <a:endParaRPr lang="zh-CN" altLang="en-US" dirty="0">
              <a:solidFill>
                <a:srgbClr val="050313"/>
              </a:solidFill>
            </a:endParaRPr>
          </a:p>
        </p:txBody>
      </p:sp>
      <p:sp>
        <p:nvSpPr>
          <p:cNvPr id="4" name="文本框 3"/>
          <p:cNvSpPr txBox="1"/>
          <p:nvPr/>
        </p:nvSpPr>
        <p:spPr>
          <a:xfrm>
            <a:off x="881974" y="2140085"/>
            <a:ext cx="6660798" cy="369332"/>
          </a:xfrm>
          <a:prstGeom prst="rect">
            <a:avLst/>
          </a:prstGeom>
          <a:noFill/>
        </p:spPr>
        <p:txBody>
          <a:bodyPr wrap="none" rtlCol="0">
            <a:spAutoFit/>
          </a:bodyPr>
          <a:lstStyle/>
          <a:p>
            <a:r>
              <a:rPr kumimoji="1" lang="zh-CN" altLang="en-US" dirty="0" smtClean="0"/>
              <a:t>官方文档：  </a:t>
            </a:r>
            <a:r>
              <a:rPr lang="en-US" altLang="zh-CN" dirty="0">
                <a:hlinkClick r:id="rId3"/>
              </a:rPr>
              <a:t>https://github.com/Netflix/Hystrix/wiki/How-it-Works</a:t>
            </a:r>
            <a:endParaRPr kumimoji="1" lang="zh-CN" altLang="en-US" dirty="0"/>
          </a:p>
        </p:txBody>
      </p:sp>
    </p:spTree>
    <p:extLst>
      <p:ext uri="{BB962C8B-B14F-4D97-AF65-F5344CB8AC3E}">
        <p14:creationId xmlns:p14="http://schemas.microsoft.com/office/powerpoint/2010/main" val="968573856"/>
      </p:ext>
    </p:extLst>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2451370" y="1267097"/>
            <a:ext cx="6827782" cy="5513082"/>
          </a:xfrm>
          <a:prstGeom prst="rect">
            <a:avLst/>
          </a:prstGeom>
        </p:spPr>
      </p:pic>
      <p:sp>
        <p:nvSpPr>
          <p:cNvPr id="9" name="文本框 8"/>
          <p:cNvSpPr txBox="1"/>
          <p:nvPr/>
        </p:nvSpPr>
        <p:spPr>
          <a:xfrm>
            <a:off x="246433" y="486383"/>
            <a:ext cx="2114146" cy="369332"/>
          </a:xfrm>
          <a:prstGeom prst="rect">
            <a:avLst/>
          </a:prstGeom>
          <a:noFill/>
        </p:spPr>
        <p:txBody>
          <a:bodyPr wrap="square" rtlCol="0">
            <a:spAutoFit/>
          </a:bodyPr>
          <a:lstStyle/>
          <a:p>
            <a:r>
              <a:rPr kumimoji="1" lang="en-US" altLang="zh-CN" dirty="0" smtClean="0"/>
              <a:t>Circuit</a:t>
            </a:r>
            <a:r>
              <a:rPr kumimoji="1" lang="zh-CN" altLang="en-US" dirty="0" smtClean="0"/>
              <a:t>  </a:t>
            </a:r>
            <a:r>
              <a:rPr kumimoji="1" lang="en-US" altLang="zh-CN" dirty="0" smtClean="0"/>
              <a:t>Breaker</a:t>
            </a:r>
            <a:endParaRPr kumimoji="1" lang="zh-CN" altLang="en-US" dirty="0"/>
          </a:p>
        </p:txBody>
      </p:sp>
    </p:spTree>
    <p:extLst>
      <p:ext uri="{BB962C8B-B14F-4D97-AF65-F5344CB8AC3E}">
        <p14:creationId xmlns:p14="http://schemas.microsoft.com/office/powerpoint/2010/main" val="961887265"/>
      </p:ext>
    </p:extLst>
  </p:cSld>
  <p:clrMapOvr>
    <a:masterClrMapping/>
  </p:clrMapOvr>
  <p:transition spd="slow">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3bcfdd3973fdb6383027bd47899834cde41cf"/>
  <p:tag name="ISPRING_RESOURCE_PATHS_HASH_PRESENTER" val="6d4e8b91591944506c265263cd19b7938d7f2f83"/>
</p:tagLst>
</file>

<file path=ppt/theme/theme1.xml><?xml version="1.0" encoding="utf-8"?>
<a:theme xmlns:a="http://schemas.openxmlformats.org/drawingml/2006/main" name="第一PPT，www.1ppt.com">
  <a:themeElements>
    <a:clrScheme name="自定义 1">
      <a:dk1>
        <a:sysClr val="windowText" lastClr="000000"/>
      </a:dk1>
      <a:lt1>
        <a:sysClr val="window" lastClr="FFFFFF"/>
      </a:lt1>
      <a:dk2>
        <a:srgbClr val="0563C1"/>
      </a:dk2>
      <a:lt2>
        <a:srgbClr val="E7E6E6"/>
      </a:lt2>
      <a:accent1>
        <a:srgbClr val="8CC066"/>
      </a:accent1>
      <a:accent2>
        <a:srgbClr val="66BFBC"/>
      </a:accent2>
      <a:accent3>
        <a:srgbClr val="FC6E5B"/>
      </a:accent3>
      <a:accent4>
        <a:srgbClr val="FBC75D"/>
      </a:accent4>
      <a:accent5>
        <a:srgbClr val="6080A6"/>
      </a:accent5>
      <a:accent6>
        <a:srgbClr val="A5A5A5"/>
      </a:accent6>
      <a:hlink>
        <a:srgbClr val="0563C1"/>
      </a:hlink>
      <a:folHlink>
        <a:srgbClr val="954F72"/>
      </a:folHlink>
    </a:clrScheme>
    <a:fontScheme name="自定义 2">
      <a:majorFont>
        <a:latin typeface="Arial Unicode MS"/>
        <a:ea typeface="微软雅黑"/>
        <a:cs typeface=""/>
      </a:majorFont>
      <a:minorFont>
        <a:latin typeface="Arial Unicode MS"/>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9734</TotalTime>
  <Words>544</Words>
  <Application>Microsoft Macintosh PowerPoint</Application>
  <PresentationFormat>宽屏</PresentationFormat>
  <Paragraphs>111</Paragraphs>
  <Slides>26</Slides>
  <Notes>26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26</vt:i4>
      </vt:variant>
    </vt:vector>
  </HeadingPairs>
  <TitlesOfParts>
    <vt:vector size="35" baseType="lpstr">
      <vt:lpstr>Arial</vt:lpstr>
      <vt:lpstr>Arial Unicode MS</vt:lpstr>
      <vt:lpstr>Calibri</vt:lpstr>
      <vt:lpstr>Haettenschweiler</vt:lpstr>
      <vt:lpstr>Microsoft YaHei</vt:lpstr>
      <vt:lpstr>华文细黑</vt:lpstr>
      <vt:lpstr>宋体</vt:lpstr>
      <vt:lpstr>微软雅黑</vt:lpstr>
      <vt:lpstr>第一PPT，www.1ppt.com</vt:lpstr>
      <vt:lpstr>PowerPoint 演示文稿</vt:lpstr>
      <vt:lpstr>技术体系</vt:lpstr>
      <vt:lpstr>origin</vt:lpstr>
      <vt:lpstr>why</vt:lpstr>
      <vt:lpstr>how</vt:lpstr>
      <vt:lpstr>如何实现设计目标</vt:lpstr>
      <vt:lpstr>线程池概览</vt:lpstr>
      <vt:lpstr>How it works</vt:lpstr>
      <vt:lpstr>PowerPoint 演示文稿</vt:lpstr>
      <vt:lpstr>invoke</vt:lpstr>
      <vt:lpstr>monitor</vt:lpstr>
      <vt:lpstr>source</vt:lpstr>
      <vt:lpstr>source-design pattern</vt:lpstr>
      <vt:lpstr>source-base component</vt:lpstr>
      <vt:lpstr>source-AOP</vt:lpstr>
      <vt:lpstr>source-invoke</vt:lpstr>
      <vt:lpstr>source-RxJava</vt:lpstr>
      <vt:lpstr>源码分析-响应式编程</vt:lpstr>
      <vt:lpstr>响应式编程-说明</vt:lpstr>
      <vt:lpstr>Rx-Source-Doc</vt:lpstr>
      <vt:lpstr>Hystrix status</vt:lpstr>
      <vt:lpstr>业界可用</vt:lpstr>
      <vt:lpstr>业界比较</vt:lpstr>
      <vt:lpstr>插件使用</vt:lpstr>
      <vt:lpstr>回顾与改进</vt:lpstr>
      <vt:lpstr>PowerPoint 演示文稿</vt:lpstr>
    </vt:vector>
  </TitlesOfParts>
  <Company>向上金服</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向上金服2017技术部工作计划</dc:title>
  <dc:subject>向上金服</dc:subject>
  <dc:creator>马跃</dc:creator>
  <cp:lastModifiedBy>Hccs0217</cp:lastModifiedBy>
  <cp:revision>1398</cp:revision>
  <dcterms:created xsi:type="dcterms:W3CDTF">2015-08-05T05:45:56Z</dcterms:created>
  <dcterms:modified xsi:type="dcterms:W3CDTF">2019-04-18T07:22:16Z</dcterms:modified>
</cp:coreProperties>
</file>

<file path=docProps/thumbnail.jpeg>
</file>